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61" r:id="rId3"/>
    <p:sldId id="287" r:id="rId4"/>
    <p:sldId id="289" r:id="rId5"/>
    <p:sldId id="284" r:id="rId6"/>
    <p:sldId id="286" r:id="rId7"/>
    <p:sldId id="264" r:id="rId8"/>
    <p:sldId id="281" r:id="rId9"/>
    <p:sldId id="290" r:id="rId10"/>
    <p:sldId id="292" r:id="rId11"/>
    <p:sldId id="282" r:id="rId12"/>
    <p:sldId id="294" r:id="rId13"/>
    <p:sldId id="296" r:id="rId14"/>
    <p:sldId id="297" r:id="rId15"/>
    <p:sldId id="298" r:id="rId16"/>
    <p:sldId id="299" r:id="rId17"/>
    <p:sldId id="263" r:id="rId18"/>
    <p:sldId id="300" r:id="rId19"/>
    <p:sldId id="271" r:id="rId20"/>
    <p:sldId id="303" r:id="rId21"/>
    <p:sldId id="273" r:id="rId22"/>
    <p:sldId id="276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35D46-6B00-4108-917F-E27F7861DDE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77B17-0CF3-424F-BBDD-6B41EFD57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145BEA-0F21-4077-8227-FC51E4FEDBB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12293" name="Slide Number Placeholder 3"/>
          <p:cNvSpPr txBox="1">
            <a:spLocks noGrp="1"/>
          </p:cNvSpPr>
          <p:nvPr/>
        </p:nvSpPr>
        <p:spPr bwMode="auto">
          <a:xfrm>
            <a:off x="3940250" y="7987677"/>
            <a:ext cx="3014364" cy="4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4BB90B2-8716-451C-B739-8F6930A5E537}" type="slidenum">
              <a:rPr lang="en-US" altLang="en-US" sz="1200">
                <a:latin typeface="Tahoma" pitchFamily="34" charset="0"/>
              </a:rPr>
              <a:pPr algn="r"/>
              <a:t>7</a:t>
            </a:fld>
            <a:endParaRPr lang="en-US" alt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BC6DD8-7BC9-4B14-A148-6657639F1AB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97FE8B-4910-4817-813E-9563B0FE7A32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856A28-7587-4E84-A4A9-DED74FE46B08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D33201-6B3E-4301-AA25-6139A698E0C8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349B0D-AE5E-4868-9530-56923B57BE49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6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7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2EB75-0FE0-409B-8733-77E4E6614C2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68A6E-8E24-4A9B-88A4-8FCB9D6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4.xml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gif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cisbaotin.com/uploads/imgproducts/1161745120.gif&amp;imgrefurl=http://www.cisbaotin.com/index.php?module=productdetail&amp;id=75&amp;h=252&amp;w=300&amp;sz=31&amp;hl=vi&amp;start=8&amp;tbnid=FcX6fyTua4-h2M:&amp;tbnh=97&amp;tbnw=116&amp;prev=/images?q=muc+in&amp;gbv=2&amp;svnum=10&amp;hl=vi&amp;sa=G" TargetMode="External"/><Relationship Id="rId5" Type="http://schemas.openxmlformats.org/officeDocument/2006/relationships/image" Target="../media/image49.jpeg"/><Relationship Id="rId10" Type="http://schemas.openxmlformats.org/officeDocument/2006/relationships/image" Target="../media/image53.jpeg"/><Relationship Id="rId4" Type="http://schemas.openxmlformats.org/officeDocument/2006/relationships/hyperlink" Target="http://images.google.com.vn/imgres?imgurl=http://www.megabuy.com.vn/images/Canon_BCI_6.jpg&amp;imgrefurl=http://www.megabuy.com.vn/index.php?main_page=index&amp;cPath=785&amp;zenid=ull4lmngsvkkn8es51m6d1br37&amp;h=375&amp;w=500&amp;sz=17&amp;hl=vi&amp;start=6&amp;tbnid=OQGK6vWbf-I4kM:&amp;tbnh=98&amp;tbnw=130&amp;prev=/images?q=muc+in&amp;gbv=2&amp;svnum=10&amp;hl=vi&amp;sa=G" TargetMode="External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hyperlink" Target="http://images.google.com.vn/imgres?imgurl=http://www.das.com.vn/uploads/imgposts/u1_t1146734514_AYZd.jpg&amp;imgrefurl=http://www.das.com.vn/index.php&amp;h=94&amp;w=96&amp;sz=3&amp;hl=vi&amp;start=13&amp;tbnid=7Yd5zoITls-BlM:&amp;tbnh=79&amp;tbnw=81&amp;prev=/images?q=d%E1%BA%A7u+m%E1%BB%8F&amp;gbv=2&amp;svnum=10&amp;hl=vi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H3.4b.avi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guyen-to-cacbo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228600"/>
            <a:ext cx="8304873" cy="6096000"/>
          </a:xfrm>
        </p:spPr>
      </p:pic>
    </p:spTree>
    <p:extLst>
      <p:ext uri="{BB962C8B-B14F-4D97-AF65-F5344CB8AC3E}">
        <p14:creationId xmlns:p14="http://schemas.microsoft.com/office/powerpoint/2010/main" val="19732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ao cat T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may m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09600" y="6172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04125" y="2887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itchFamily="18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791200" y="28956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6172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 flipV="1">
            <a:off x="2438400" y="20574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5486400" y="1981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3200400" y="3733800"/>
            <a:ext cx="762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953000" y="3733800"/>
            <a:ext cx="1143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7" name="Picture 13" descr="imagesCAH8JJ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438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057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rang su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6585" y="94110"/>
            <a:ext cx="1713152" cy="1770393"/>
          </a:xfrm>
          <a:prstGeom prst="roundRect">
            <a:avLst>
              <a:gd name="adj" fmla="val 627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2000" name="Picture 16" descr="Kimcu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5146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diamon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5908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Rectangle 3"/>
          <p:cNvSpPr>
            <a:spLocks noChangeArrowheads="1"/>
          </p:cNvSpPr>
          <p:nvPr/>
        </p:nvSpPr>
        <p:spPr bwMode="black">
          <a:xfrm>
            <a:off x="228600" y="1588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</a:p>
        </p:txBody>
      </p:sp>
    </p:spTree>
    <p:extLst>
      <p:ext uri="{BB962C8B-B14F-4D97-AF65-F5344CB8AC3E}">
        <p14:creationId xmlns:p14="http://schemas.microsoft.com/office/powerpoint/2010/main" val="1780811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1" grpId="0"/>
      <p:bldP spid="41992" grpId="0"/>
      <p:bldP spid="41993" grpId="0" animBg="1"/>
      <p:bldP spid="41994" grpId="0" animBg="1"/>
      <p:bldP spid="41995" grpId="0" animBg="1"/>
      <p:bldP spid="419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276600"/>
            <a:ext cx="2208213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67525" y="5791200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Chất bôi trơn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124200" y="914400"/>
            <a:ext cx="2514600" cy="4038600"/>
            <a:chOff x="2256" y="1776"/>
            <a:chExt cx="1248" cy="1761"/>
          </a:xfrm>
        </p:grpSpPr>
        <p:pic>
          <p:nvPicPr>
            <p:cNvPr id="16399" name="Picture 5" descr="thanch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584"/>
              <a:ext cx="1248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6" descr="than chi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4"/>
            <a:stretch>
              <a:fillRect/>
            </a:stretch>
          </p:blipFill>
          <p:spPr bwMode="auto">
            <a:xfrm>
              <a:off x="2304" y="1776"/>
              <a:ext cx="11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9" name="Picture 7" descr="thanch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33975"/>
            <a:ext cx="32575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Than chi D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20409"/>
          <a:stretch>
            <a:fillRect/>
          </a:stretch>
        </p:blipFill>
        <p:spPr bwMode="auto">
          <a:xfrm>
            <a:off x="346075" y="3446463"/>
            <a:ext cx="157797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P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3"/>
          <a:stretch>
            <a:fillRect/>
          </a:stretch>
        </p:blipFill>
        <p:spPr bwMode="auto">
          <a:xfrm>
            <a:off x="152400" y="1371600"/>
            <a:ext cx="1981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28600" y="31242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iện cực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6858000" y="609600"/>
            <a:ext cx="188118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985000" y="2662238"/>
            <a:ext cx="167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Bút chì đen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1905000" y="3352800"/>
            <a:ext cx="10668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5791200" y="2286000"/>
            <a:ext cx="990600" cy="7620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5816600" y="3429000"/>
            <a:ext cx="812800" cy="7620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98" name="Picture 17" descr="original_pencil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6002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8472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42" grpId="0"/>
      <p:bldP spid="18445" grpId="0"/>
      <p:bldP spid="18446" grpId="0" animBg="1"/>
      <p:bldP spid="18447" grpId="0" animBg="1"/>
      <p:bldP spid="184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1066800" y="381000"/>
            <a:ext cx="7793038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179630"/>
              </p:ext>
            </p:extLst>
          </p:nvPr>
        </p:nvGraphicFramePr>
        <p:xfrm>
          <a:off x="762000" y="1143000"/>
          <a:ext cx="7086600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9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Cacbon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xốp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khả năng hấp phụ mạnh các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 khí và chất tan trong dung dịch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khử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luyện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Than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Than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nạ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987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han 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505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thanco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048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luyen th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105400" y="2362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Chất khử trong luyện kim</a:t>
            </a:r>
          </a:p>
        </p:txBody>
      </p:sp>
      <p:pic>
        <p:nvPicPr>
          <p:cNvPr id="69639" name="Picture 7" descr="thieu-nguyen-lieu-lo-luyen-kim-dap-chieu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286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334000" y="5562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Luyện kim loại từ quặng</a:t>
            </a: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V="1">
            <a:off x="3124200" y="1828800"/>
            <a:ext cx="251460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3124200" y="3048000"/>
            <a:ext cx="22098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09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40" grpId="0"/>
      <p:bldP spid="69641" grpId="0" animBg="1"/>
      <p:bldP spid="696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hang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572000"/>
            <a:ext cx="3014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phao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Đốt pháo ngày Tết quá vui nhỉ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0" y="2286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đen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715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pháo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3581400" y="1981200"/>
            <a:ext cx="213360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8" descr="than g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8194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3657600" y="3200400"/>
            <a:ext cx="21336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163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  <p:bldP spid="70663" grpId="0" animBg="1"/>
      <p:bldP spid="706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705100" y="5957888"/>
            <a:ext cx="372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khả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năng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hấp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phụ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mạnh</a:t>
            </a:r>
            <a:r>
              <a:rPr lang="en-US" altLang="en-US" b="1" dirty="0">
                <a:solidFill>
                  <a:srgbClr val="FF0000"/>
                </a:solidFill>
              </a:rPr>
              <a:t>.. 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6248400" y="838200"/>
            <a:ext cx="2895600" cy="2629156"/>
            <a:chOff x="4272" y="1392"/>
            <a:chExt cx="1344" cy="1048"/>
          </a:xfrm>
        </p:grpSpPr>
        <p:pic>
          <p:nvPicPr>
            <p:cNvPr id="14357" name="Picture 4" descr="nem tha hoat tin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392"/>
              <a:ext cx="96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Text Box 5"/>
            <p:cNvSpPr txBox="1">
              <a:spLocks noChangeArrowheads="1"/>
            </p:cNvSpPr>
            <p:nvPr/>
          </p:nvSpPr>
          <p:spPr bwMode="auto">
            <a:xfrm>
              <a:off x="4272" y="2256"/>
              <a:ext cx="134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Nệm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than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alt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-76200" y="762000"/>
            <a:ext cx="2743200" cy="3043915"/>
            <a:chOff x="144" y="1536"/>
            <a:chExt cx="1288" cy="1301"/>
          </a:xfrm>
        </p:grpSpPr>
        <p:pic>
          <p:nvPicPr>
            <p:cNvPr id="14355" name="Picture 7" descr="SC180798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6"/>
              <a:ext cx="996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Text Box 8"/>
            <p:cNvSpPr txBox="1">
              <a:spLocks noChangeArrowheads="1"/>
            </p:cNvSpPr>
            <p:nvPr/>
          </p:nvSpPr>
          <p:spPr bwMode="auto">
            <a:xfrm>
              <a:off x="144" y="2640"/>
              <a:ext cx="128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nạ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độc</a:t>
              </a:r>
              <a:endParaRPr lang="en-US" alt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341" name="Picture 10" descr="thanhoatti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40338"/>
            <a:ext cx="3124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0" y="4343400"/>
            <a:ext cx="2590800" cy="2275580"/>
            <a:chOff x="4128" y="1872"/>
            <a:chExt cx="1632" cy="1147"/>
          </a:xfrm>
        </p:grpSpPr>
        <p:pic>
          <p:nvPicPr>
            <p:cNvPr id="14353" name="Picture 12" descr="Khau%20trang%20than%20hoat%20tin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00" b="16000"/>
            <a:stretch>
              <a:fillRect/>
            </a:stretch>
          </p:blipFill>
          <p:spPr bwMode="auto">
            <a:xfrm>
              <a:off x="4320" y="1872"/>
              <a:ext cx="12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xt Box 13"/>
            <p:cNvSpPr txBox="1">
              <a:spLocks noChangeArrowheads="1"/>
            </p:cNvSpPr>
            <p:nvPr/>
          </p:nvSpPr>
          <p:spPr bwMode="auto">
            <a:xfrm>
              <a:off x="4128" y="2600"/>
              <a:ext cx="1632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Khẩu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altLang="en-US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độc</a:t>
              </a:r>
              <a:endParaRPr lang="en-US" alt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070" name="Group 14"/>
          <p:cNvGrpSpPr>
            <a:grpSpLocks/>
          </p:cNvGrpSpPr>
          <p:nvPr/>
        </p:nvGrpSpPr>
        <p:grpSpPr bwMode="auto">
          <a:xfrm>
            <a:off x="6248400" y="3733800"/>
            <a:ext cx="3048000" cy="2883089"/>
            <a:chOff x="4080" y="1872"/>
            <a:chExt cx="1632" cy="1484"/>
          </a:xfrm>
        </p:grpSpPr>
        <p:pic>
          <p:nvPicPr>
            <p:cNvPr id="14351" name="Picture 15" descr="Filter%20single loc nuo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872"/>
              <a:ext cx="1152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4080" y="2928"/>
              <a:ext cx="1632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lọc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tinhkhiết</a:t>
              </a:r>
              <a:endParaRPr lang="en-US" alt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5073" name="Picture 17" descr="thanhoattinh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6764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4" name="Group 18"/>
          <p:cNvGrpSpPr>
            <a:grpSpLocks/>
          </p:cNvGrpSpPr>
          <p:nvPr/>
        </p:nvGrpSpPr>
        <p:grpSpPr bwMode="auto">
          <a:xfrm>
            <a:off x="2286000" y="2819400"/>
            <a:ext cx="685800" cy="2133600"/>
            <a:chOff x="1728" y="1920"/>
            <a:chExt cx="432" cy="1344"/>
          </a:xfrm>
        </p:grpSpPr>
        <p:sp>
          <p:nvSpPr>
            <p:cNvPr id="14349" name="Line 19"/>
            <p:cNvSpPr>
              <a:spLocks noChangeShapeType="1"/>
            </p:cNvSpPr>
            <p:nvPr/>
          </p:nvSpPr>
          <p:spPr bwMode="auto">
            <a:xfrm flipH="1" flipV="1">
              <a:off x="1728" y="1920"/>
              <a:ext cx="432" cy="624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0" name="Line 20"/>
            <p:cNvSpPr>
              <a:spLocks noChangeShapeType="1"/>
            </p:cNvSpPr>
            <p:nvPr/>
          </p:nvSpPr>
          <p:spPr bwMode="auto">
            <a:xfrm flipH="1">
              <a:off x="1824" y="2544"/>
              <a:ext cx="336" cy="72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5077" name="Group 21"/>
          <p:cNvGrpSpPr>
            <a:grpSpLocks/>
          </p:cNvGrpSpPr>
          <p:nvPr/>
        </p:nvGrpSpPr>
        <p:grpSpPr bwMode="auto">
          <a:xfrm rot="-10507803">
            <a:off x="5867400" y="2667000"/>
            <a:ext cx="685800" cy="2133600"/>
            <a:chOff x="3360" y="1920"/>
            <a:chExt cx="432" cy="1344"/>
          </a:xfrm>
        </p:grpSpPr>
        <p:sp>
          <p:nvSpPr>
            <p:cNvPr id="14347" name="Line 22"/>
            <p:cNvSpPr>
              <a:spLocks noChangeShapeType="1"/>
            </p:cNvSpPr>
            <p:nvPr/>
          </p:nvSpPr>
          <p:spPr bwMode="auto">
            <a:xfrm flipH="1" flipV="1">
              <a:off x="3360" y="1920"/>
              <a:ext cx="432" cy="624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48" name="Line 23"/>
            <p:cNvSpPr>
              <a:spLocks noChangeShapeType="1"/>
            </p:cNvSpPr>
            <p:nvPr/>
          </p:nvSpPr>
          <p:spPr bwMode="auto">
            <a:xfrm flipH="1">
              <a:off x="3456" y="2544"/>
              <a:ext cx="336" cy="72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710079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an muo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13333" r="7317" b="10001"/>
          <a:stretch>
            <a:fillRect/>
          </a:stretch>
        </p:blipFill>
        <p:spPr bwMode="auto">
          <a:xfrm>
            <a:off x="3352800" y="1676400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than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33528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228600" y="762000"/>
            <a:ext cx="2514600" cy="5581650"/>
            <a:chOff x="240" y="1296"/>
            <a:chExt cx="1440" cy="2508"/>
          </a:xfrm>
        </p:grpSpPr>
        <p:grpSp>
          <p:nvGrpSpPr>
            <p:cNvPr id="15374" name="Group 5"/>
            <p:cNvGrpSpPr>
              <a:grpSpLocks/>
            </p:cNvGrpSpPr>
            <p:nvPr/>
          </p:nvGrpSpPr>
          <p:grpSpPr bwMode="auto">
            <a:xfrm>
              <a:off x="240" y="2112"/>
              <a:ext cx="1440" cy="1692"/>
              <a:chOff x="192" y="1572"/>
              <a:chExt cx="780" cy="1266"/>
            </a:xfrm>
          </p:grpSpPr>
          <p:pic>
            <p:nvPicPr>
              <p:cNvPr id="15376" name="Picture 6" descr="Canon_BCI_6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572"/>
                <a:ext cx="780" cy="58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77" name="Picture 7" descr="1161745120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256"/>
                <a:ext cx="696" cy="58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375" name="Picture 8" descr="muc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28"/>
            <a:stretch>
              <a:fillRect/>
            </a:stretch>
          </p:blipFill>
          <p:spPr bwMode="auto">
            <a:xfrm>
              <a:off x="240" y="1296"/>
              <a:ext cx="14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76200" y="4413250"/>
            <a:ext cx="11288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in</a:t>
            </a:r>
          </a:p>
        </p:txBody>
      </p:sp>
      <p:pic>
        <p:nvPicPr>
          <p:cNvPr id="72714" name="Picture 10" descr="NordicWinterTi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8194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6610350" y="3032125"/>
            <a:ext cx="2533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độn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su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6629400" y="3733800"/>
            <a:ext cx="2286000" cy="2359025"/>
            <a:chOff x="4224" y="2352"/>
            <a:chExt cx="1248" cy="1486"/>
          </a:xfrm>
        </p:grpSpPr>
        <p:pic>
          <p:nvPicPr>
            <p:cNvPr id="15372" name="Picture 13" descr="IMG0149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" t="3999" r="8475" b="6000"/>
            <a:stretch>
              <a:fillRect/>
            </a:stretch>
          </p:blipFill>
          <p:spPr bwMode="auto">
            <a:xfrm>
              <a:off x="4224" y="2352"/>
              <a:ext cx="1248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Rectangle 14"/>
            <p:cNvSpPr>
              <a:spLocks noChangeArrowheads="1"/>
            </p:cNvSpPr>
            <p:nvPr/>
          </p:nvSpPr>
          <p:spPr bwMode="auto">
            <a:xfrm>
              <a:off x="4320" y="3567"/>
              <a:ext cx="94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Xi 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giày</a:t>
              </a:r>
              <a:endParaRPr lang="en-US" alt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719" name="Line 15"/>
          <p:cNvSpPr>
            <a:spLocks noChangeShapeType="1"/>
          </p:cNvSpPr>
          <p:nvPr/>
        </p:nvSpPr>
        <p:spPr bwMode="auto">
          <a:xfrm flipV="1">
            <a:off x="6019800" y="2209800"/>
            <a:ext cx="838200" cy="990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6019800" y="3200400"/>
            <a:ext cx="838200" cy="8382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 flipH="1">
            <a:off x="2743200" y="3352800"/>
            <a:ext cx="6096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3054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  <p:bldP spid="72715" grpId="0"/>
      <p:bldP spid="72719" grpId="0" animBg="1"/>
      <p:bldP spid="72720" grpId="0" animBg="1"/>
      <p:bldP spid="727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F16F8-D91B-47FB-A85D-A70A828003FB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graphicFrame>
        <p:nvGraphicFramePr>
          <p:cNvPr id="1310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04379"/>
              </p:ext>
            </p:extLst>
          </p:nvPr>
        </p:nvGraphicFramePr>
        <p:xfrm>
          <a:off x="1971675" y="1828800"/>
          <a:ext cx="3286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CS ChemDraw Drawing" r:id="rId3" imgW="173880" imgH="1006560" progId="ChemDraw.Document.6.0">
                  <p:embed/>
                </p:oleObj>
              </mc:Choice>
              <mc:Fallback>
                <p:oleObj name="CS ChemDraw Drawing" r:id="rId3" imgW="173880" imgH="10065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1828800"/>
                        <a:ext cx="32861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78500"/>
              </p:ext>
            </p:extLst>
          </p:nvPr>
        </p:nvGraphicFramePr>
        <p:xfrm>
          <a:off x="1905000" y="3733801"/>
          <a:ext cx="3825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CS ChemDraw Drawing" r:id="rId5" imgW="188280" imgH="1087920" progId="ChemDraw.Document.6.0">
                  <p:embed/>
                </p:oleObj>
              </mc:Choice>
              <mc:Fallback>
                <p:oleObj name="CS ChemDraw Drawing" r:id="rId5" imgW="188280" imgH="10879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33801"/>
                        <a:ext cx="382588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066800" y="1524000"/>
            <a:ext cx="854075" cy="4030663"/>
            <a:chOff x="672" y="864"/>
            <a:chExt cx="538" cy="2491"/>
          </a:xfrm>
        </p:grpSpPr>
        <p:sp>
          <p:nvSpPr>
            <p:cNvPr id="2066" name="Line 14"/>
            <p:cNvSpPr>
              <a:spLocks noChangeShapeType="1"/>
            </p:cNvSpPr>
            <p:nvPr/>
          </p:nvSpPr>
          <p:spPr bwMode="auto">
            <a:xfrm>
              <a:off x="768" y="1011"/>
              <a:ext cx="0" cy="2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Line 16"/>
            <p:cNvSpPr>
              <a:spLocks noChangeShapeType="1"/>
            </p:cNvSpPr>
            <p:nvPr/>
          </p:nvSpPr>
          <p:spPr bwMode="auto">
            <a:xfrm>
              <a:off x="672" y="2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Line 17"/>
            <p:cNvSpPr>
              <a:spLocks noChangeShapeType="1"/>
            </p:cNvSpPr>
            <p:nvPr/>
          </p:nvSpPr>
          <p:spPr bwMode="auto">
            <a:xfrm>
              <a:off x="672" y="326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Line 18"/>
            <p:cNvSpPr>
              <a:spLocks noChangeShapeType="1"/>
            </p:cNvSpPr>
            <p:nvPr/>
          </p:nvSpPr>
          <p:spPr bwMode="auto">
            <a:xfrm>
              <a:off x="672" y="101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Line 19"/>
            <p:cNvSpPr>
              <a:spLocks noChangeShapeType="1"/>
            </p:cNvSpPr>
            <p:nvPr/>
          </p:nvSpPr>
          <p:spPr bwMode="auto">
            <a:xfrm>
              <a:off x="672" y="15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Text Box 25"/>
            <p:cNvSpPr txBox="1">
              <a:spLocks noChangeArrowheads="1"/>
            </p:cNvSpPr>
            <p:nvPr/>
          </p:nvSpPr>
          <p:spPr bwMode="auto">
            <a:xfrm>
              <a:off x="912" y="1430"/>
              <a:ext cx="298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1pPr>
              <a:lvl2pPr marL="742950" indent="-28575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2pPr>
              <a:lvl3pPr marL="11430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3pPr>
              <a:lvl4pPr marL="16002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4pPr>
              <a:lvl5pPr marL="20574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tx1"/>
                  </a:solidFill>
                </a:rPr>
                <a:t>+2</a:t>
              </a:r>
            </a:p>
          </p:txBody>
        </p:sp>
        <p:sp>
          <p:nvSpPr>
            <p:cNvPr id="2072" name="Text Box 26"/>
            <p:cNvSpPr txBox="1">
              <a:spLocks noChangeArrowheads="1"/>
            </p:cNvSpPr>
            <p:nvPr/>
          </p:nvSpPr>
          <p:spPr bwMode="auto">
            <a:xfrm>
              <a:off x="912" y="2006"/>
              <a:ext cx="14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1pPr>
              <a:lvl2pPr marL="742950" indent="-28575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2pPr>
              <a:lvl3pPr marL="11430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3pPr>
              <a:lvl4pPr marL="16002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4pPr>
              <a:lvl5pPr marL="20574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/>
                <a:t>0</a:t>
              </a:r>
            </a:p>
          </p:txBody>
        </p:sp>
        <p:sp>
          <p:nvSpPr>
            <p:cNvPr id="2073" name="Text Box 27"/>
            <p:cNvSpPr txBox="1">
              <a:spLocks noChangeArrowheads="1"/>
            </p:cNvSpPr>
            <p:nvPr/>
          </p:nvSpPr>
          <p:spPr bwMode="auto">
            <a:xfrm>
              <a:off x="890" y="3110"/>
              <a:ext cx="30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1pPr>
              <a:lvl2pPr marL="742950" indent="-28575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2pPr>
              <a:lvl3pPr marL="11430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3pPr>
              <a:lvl4pPr marL="16002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4pPr>
              <a:lvl5pPr marL="20574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tx1"/>
                  </a:solidFill>
                </a:rPr>
                <a:t>- 4</a:t>
              </a:r>
            </a:p>
          </p:txBody>
        </p:sp>
        <p:sp>
          <p:nvSpPr>
            <p:cNvPr id="2074" name="Text Box 28"/>
            <p:cNvSpPr txBox="1">
              <a:spLocks noChangeArrowheads="1"/>
            </p:cNvSpPr>
            <p:nvPr/>
          </p:nvSpPr>
          <p:spPr bwMode="auto">
            <a:xfrm>
              <a:off x="912" y="864"/>
              <a:ext cx="298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1pPr>
              <a:lvl2pPr marL="742950" indent="-28575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2pPr>
              <a:lvl3pPr marL="11430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3pPr>
              <a:lvl4pPr marL="16002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4pPr>
              <a:lvl5pPr marL="20574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131103" name="Text Box 31"/>
          <p:cNvSpPr txBox="1">
            <a:spLocks noChangeArrowheads="1"/>
          </p:cNvSpPr>
          <p:nvPr/>
        </p:nvSpPr>
        <p:spPr bwMode="auto">
          <a:xfrm>
            <a:off x="495196" y="3352800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1pPr>
            <a:lvl2pPr marL="742950" indent="-28575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2pPr>
            <a:lvl3pPr marL="11430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3pPr>
            <a:lvl4pPr marL="16002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4pPr>
            <a:lvl5pPr marL="20574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/>
              <a:t>C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52413" y="1600200"/>
            <a:ext cx="806450" cy="4038600"/>
            <a:chOff x="159" y="864"/>
            <a:chExt cx="508" cy="2544"/>
          </a:xfrm>
        </p:grpSpPr>
        <p:sp>
          <p:nvSpPr>
            <p:cNvPr id="2063" name="Text Box 29"/>
            <p:cNvSpPr txBox="1">
              <a:spLocks noChangeArrowheads="1"/>
            </p:cNvSpPr>
            <p:nvPr/>
          </p:nvSpPr>
          <p:spPr bwMode="auto">
            <a:xfrm>
              <a:off x="192" y="864"/>
              <a:ext cx="4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1pPr>
              <a:lvl2pPr marL="742950" indent="-28575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2pPr>
              <a:lvl3pPr marL="11430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3pPr>
              <a:lvl4pPr marL="16002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4pPr>
              <a:lvl5pPr marL="20574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1"/>
                  </a:solidFill>
                </a:rPr>
                <a:t>CO</a:t>
              </a:r>
              <a:r>
                <a:rPr lang="en-US" sz="2400" baseline="-25000">
                  <a:solidFill>
                    <a:schemeClr val="tx1"/>
                  </a:solidFill>
                </a:rPr>
                <a:t>2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64" name="Text Box 30"/>
            <p:cNvSpPr txBox="1">
              <a:spLocks noChangeArrowheads="1"/>
            </p:cNvSpPr>
            <p:nvPr/>
          </p:nvSpPr>
          <p:spPr bwMode="auto">
            <a:xfrm>
              <a:off x="240" y="139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1pPr>
              <a:lvl2pPr marL="742950" indent="-28575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2pPr>
              <a:lvl3pPr marL="11430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3pPr>
              <a:lvl4pPr marL="16002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4pPr>
              <a:lvl5pPr marL="20574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1"/>
                  </a:solidFill>
                </a:rPr>
                <a:t>CO</a:t>
              </a:r>
            </a:p>
          </p:txBody>
        </p:sp>
        <p:sp>
          <p:nvSpPr>
            <p:cNvPr id="2065" name="Text Box 32"/>
            <p:cNvSpPr txBox="1">
              <a:spLocks noChangeArrowheads="1"/>
            </p:cNvSpPr>
            <p:nvPr/>
          </p:nvSpPr>
          <p:spPr bwMode="auto">
            <a:xfrm>
              <a:off x="159" y="3120"/>
              <a:ext cx="4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1pPr>
              <a:lvl2pPr marL="742950" indent="-28575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2pPr>
              <a:lvl3pPr marL="11430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3pPr>
              <a:lvl4pPr marL="16002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4pPr>
              <a:lvl5pPr marL="2057400" indent="-228600" algn="ctr" eaLnBrk="0" hangingPunct="0">
                <a:defRPr sz="1400">
                  <a:solidFill>
                    <a:srgbClr val="FF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tx1"/>
                  </a:solidFill>
                </a:rPr>
                <a:t>CH</a:t>
              </a:r>
              <a:r>
                <a:rPr lang="en-US" sz="2400" baseline="-25000" dirty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1107" name="Text Box 35"/>
          <p:cNvSpPr txBox="1">
            <a:spLocks noChangeArrowheads="1"/>
          </p:cNvSpPr>
          <p:nvPr/>
        </p:nvSpPr>
        <p:spPr bwMode="auto">
          <a:xfrm>
            <a:off x="2286000" y="2149475"/>
            <a:ext cx="877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1pPr>
            <a:lvl2pPr marL="742950" indent="-28575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2pPr>
            <a:lvl3pPr marL="11430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3pPr>
            <a:lvl4pPr marL="16002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4pPr>
            <a:lvl5pPr marL="20574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2400" dirty="0" err="1">
                <a:solidFill>
                  <a:schemeClr val="tx1"/>
                </a:solidFill>
              </a:rPr>
              <a:t>khử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1108" name="Text Box 36"/>
          <p:cNvSpPr txBox="1">
            <a:spLocks noChangeArrowheads="1"/>
          </p:cNvSpPr>
          <p:nvPr/>
        </p:nvSpPr>
        <p:spPr bwMode="auto">
          <a:xfrm>
            <a:off x="2209800" y="4359275"/>
            <a:ext cx="1352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1pPr>
            <a:lvl2pPr marL="742950" indent="-28575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2pPr>
            <a:lvl3pPr marL="11430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3pPr>
            <a:lvl4pPr marL="16002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4pPr>
            <a:lvl5pPr marL="20574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oxi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2400" dirty="0" err="1">
                <a:solidFill>
                  <a:schemeClr val="tx1"/>
                </a:solidFill>
              </a:rPr>
              <a:t>hoá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1109" name="Text Box 37"/>
          <p:cNvSpPr txBox="1">
            <a:spLocks noChangeArrowheads="1"/>
          </p:cNvSpPr>
          <p:nvPr/>
        </p:nvSpPr>
        <p:spPr bwMode="auto">
          <a:xfrm>
            <a:off x="3540763" y="2149475"/>
            <a:ext cx="49984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1pPr>
            <a:lvl2pPr marL="742950" indent="-28575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2pPr>
            <a:lvl3pPr marL="11430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3pPr>
            <a:lvl4pPr marL="16002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4pPr>
            <a:lvl5pPr marL="20574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HNO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)</a:t>
            </a:r>
          </a:p>
        </p:txBody>
      </p:sp>
      <p:sp>
        <p:nvSpPr>
          <p:cNvPr id="131110" name="Text Box 38"/>
          <p:cNvSpPr txBox="1">
            <a:spLocks noChangeArrowheads="1"/>
          </p:cNvSpPr>
          <p:nvPr/>
        </p:nvSpPr>
        <p:spPr bwMode="auto">
          <a:xfrm>
            <a:off x="3810000" y="4295775"/>
            <a:ext cx="49984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1pPr>
            <a:lvl2pPr marL="742950" indent="-28575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2pPr>
            <a:lvl3pPr marL="11430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3pPr>
            <a:lvl4pPr marL="16002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4pPr>
            <a:lvl5pPr marL="2057400" indent="-228600" algn="ctr" eaLnBrk="0" hangingPunct="0">
              <a:defRPr sz="1400">
                <a:solidFill>
                  <a:srgbClr val="FF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33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(H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...)</a:t>
            </a:r>
          </a:p>
        </p:txBody>
      </p:sp>
      <p:sp>
        <p:nvSpPr>
          <p:cNvPr id="131111" name="Rectangle 39"/>
          <p:cNvSpPr>
            <a:spLocks noChangeArrowheads="1"/>
          </p:cNvSpPr>
          <p:nvPr/>
        </p:nvSpPr>
        <p:spPr bwMode="auto">
          <a:xfrm>
            <a:off x="457200" y="304800"/>
            <a:ext cx="5715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IV.TÍNH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HOÁ HỌC :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57200" y="868362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638800" y="304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55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03" grpId="0"/>
      <p:bldP spid="131107" grpId="0"/>
      <p:bldP spid="131108" grpId="0"/>
      <p:bldP spid="131109" grpId="0"/>
      <p:bldP spid="131110" grpId="0"/>
      <p:bldP spid="131111" grpId="0"/>
      <p:bldP spid="2077" grpId="0"/>
      <p:bldP spid="26" grpId="0"/>
      <p:bldP spid="2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8262" y="762000"/>
            <a:ext cx="2217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000" b="1" kern="0" dirty="0">
                <a:solidFill>
                  <a:srgbClr val="0000FF"/>
                </a:solidFill>
                <a:latin typeface="Times New Roman" pitchFamily="18" charset="0"/>
              </a:rPr>
              <a:t>1.Tính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itchFamily="18" charset="0"/>
              </a:rPr>
              <a:t>khử</a:t>
            </a:r>
            <a:r>
              <a:rPr lang="en-US" sz="3000" b="1" kern="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835525" y="762000"/>
            <a:ext cx="2951163" cy="533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000" b="1" kern="0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3000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itchFamily="18" charset="0"/>
              </a:rPr>
              <a:t>oxi</a:t>
            </a:r>
            <a:r>
              <a:rPr lang="en-US" sz="3000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0000FF"/>
                </a:solidFill>
                <a:latin typeface="Times New Roman" pitchFamily="18" charset="0"/>
              </a:rPr>
              <a:t>hoá</a:t>
            </a:r>
            <a:r>
              <a:rPr lang="en-US" sz="3000" b="1" kern="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title"/>
          </p:nvPr>
        </p:nvSpPr>
        <p:spPr>
          <a:xfrm>
            <a:off x="1960563" y="44450"/>
            <a:ext cx="5780087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TÍNH CHẤT HOÁ HỌC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0" y="1198563"/>
            <a:ext cx="4800600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643438" y="1752600"/>
            <a:ext cx="4102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endParaRPr lang="en-US" altLang="en-US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03"/>
          <p:cNvSpPr txBox="1">
            <a:spLocks noChangeArrowheads="1"/>
          </p:cNvSpPr>
          <p:nvPr/>
        </p:nvSpPr>
        <p:spPr bwMode="auto">
          <a:xfrm>
            <a:off x="4800600" y="3124200"/>
            <a:ext cx="424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altLang="en-US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35"/>
          <p:cNvGrpSpPr>
            <a:grpSpLocks/>
          </p:cNvGrpSpPr>
          <p:nvPr/>
        </p:nvGrpSpPr>
        <p:grpSpPr bwMode="auto">
          <a:xfrm>
            <a:off x="4914900" y="2649540"/>
            <a:ext cx="3805238" cy="461963"/>
            <a:chOff x="3516" y="1296"/>
            <a:chExt cx="1941" cy="291"/>
          </a:xfrm>
        </p:grpSpPr>
        <p:grpSp>
          <p:nvGrpSpPr>
            <p:cNvPr id="9272" name="Group 89"/>
            <p:cNvGrpSpPr>
              <a:grpSpLocks/>
            </p:cNvGrpSpPr>
            <p:nvPr/>
          </p:nvGrpSpPr>
          <p:grpSpPr bwMode="auto">
            <a:xfrm>
              <a:off x="3516" y="1296"/>
              <a:ext cx="1476" cy="291"/>
              <a:chOff x="528" y="2112"/>
              <a:chExt cx="1476" cy="291"/>
            </a:xfrm>
          </p:grpSpPr>
          <p:sp>
            <p:nvSpPr>
              <p:cNvPr id="9275" name="Text Box 90"/>
              <p:cNvSpPr txBox="1">
                <a:spLocks noChangeArrowheads="1"/>
              </p:cNvSpPr>
              <p:nvPr/>
            </p:nvSpPr>
            <p:spPr bwMode="auto">
              <a:xfrm>
                <a:off x="528" y="2112"/>
                <a:ext cx="81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latin typeface="Times New Roman" pitchFamily="18" charset="0"/>
                    <a:cs typeface="Times New Roman" pitchFamily="18" charset="0"/>
                  </a:rPr>
                  <a:t>C +   H</a:t>
                </a:r>
                <a:r>
                  <a:rPr lang="en-US" altLang="en-US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9276" name="Object 91"/>
              <p:cNvGraphicFramePr>
                <a:graphicFrameLocks noChangeAspect="1"/>
              </p:cNvGraphicFramePr>
              <p:nvPr/>
            </p:nvGraphicFramePr>
            <p:xfrm>
              <a:off x="1344" y="2112"/>
              <a:ext cx="660" cy="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60" name="Equation" r:id="rId4" imgW="571252" imgH="228501" progId="Equation.3">
                      <p:embed/>
                    </p:oleObj>
                  </mc:Choice>
                  <mc:Fallback>
                    <p:oleObj name="Equation" r:id="rId4" imgW="571252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4" y="2112"/>
                            <a:ext cx="660" cy="2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73" name="Text Box 92"/>
            <p:cNvSpPr txBox="1">
              <a:spLocks noChangeArrowheads="1"/>
            </p:cNvSpPr>
            <p:nvPr/>
          </p:nvSpPr>
          <p:spPr bwMode="auto">
            <a:xfrm>
              <a:off x="4992" y="1296"/>
              <a:ext cx="4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Verdana" pitchFamily="34" charset="0"/>
                </a:rPr>
                <a:t>CH</a:t>
              </a:r>
              <a:r>
                <a:rPr lang="en-US" altLang="en-US" b="1" baseline="-25000" dirty="0">
                  <a:latin typeface="Verdana" pitchFamily="34" charset="0"/>
                </a:rPr>
                <a:t>4</a:t>
              </a:r>
              <a:endParaRPr lang="en-US" altLang="en-US" b="1" dirty="0">
                <a:latin typeface="Verdana" pitchFamily="34" charset="0"/>
              </a:endParaRPr>
            </a:p>
          </p:txBody>
        </p:sp>
        <p:sp>
          <p:nvSpPr>
            <p:cNvPr id="9274" name="Text Box 105"/>
            <p:cNvSpPr txBox="1">
              <a:spLocks noChangeArrowheads="1"/>
            </p:cNvSpPr>
            <p:nvPr/>
          </p:nvSpPr>
          <p:spPr bwMode="auto">
            <a:xfrm>
              <a:off x="3855" y="1296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18" name="Group 131"/>
          <p:cNvGrpSpPr>
            <a:grpSpLocks/>
          </p:cNvGrpSpPr>
          <p:nvPr/>
        </p:nvGrpSpPr>
        <p:grpSpPr bwMode="auto">
          <a:xfrm>
            <a:off x="5286375" y="3849690"/>
            <a:ext cx="3457574" cy="538163"/>
            <a:chOff x="3340" y="2016"/>
            <a:chExt cx="2178" cy="339"/>
          </a:xfrm>
        </p:grpSpPr>
        <p:grpSp>
          <p:nvGrpSpPr>
            <p:cNvPr id="9266" name="Group 118"/>
            <p:cNvGrpSpPr>
              <a:grpSpLocks/>
            </p:cNvGrpSpPr>
            <p:nvPr/>
          </p:nvGrpSpPr>
          <p:grpSpPr bwMode="auto">
            <a:xfrm>
              <a:off x="3417" y="2016"/>
              <a:ext cx="1423" cy="316"/>
              <a:chOff x="3417" y="2016"/>
              <a:chExt cx="1423" cy="316"/>
            </a:xfrm>
          </p:grpSpPr>
          <p:graphicFrame>
            <p:nvGraphicFramePr>
              <p:cNvPr id="9270" name="Object 3"/>
              <p:cNvGraphicFramePr>
                <a:graphicFrameLocks noChangeAspect="1"/>
              </p:cNvGraphicFramePr>
              <p:nvPr/>
            </p:nvGraphicFramePr>
            <p:xfrm>
              <a:off x="4264" y="2016"/>
              <a:ext cx="576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61" name="Equation" r:id="rId6" imgW="457200" imgH="228600" progId="Equation.3">
                      <p:embed/>
                    </p:oleObj>
                  </mc:Choice>
                  <mc:Fallback>
                    <p:oleObj name="Equation" r:id="rId6" imgW="457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4" y="2016"/>
                            <a:ext cx="576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71" name="Text Box 99"/>
              <p:cNvSpPr txBox="1">
                <a:spLocks noChangeArrowheads="1"/>
              </p:cNvSpPr>
              <p:nvPr/>
            </p:nvSpPr>
            <p:spPr bwMode="auto">
              <a:xfrm>
                <a:off x="3417" y="2041"/>
                <a:ext cx="7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Times New Roman" pitchFamily="18" charset="0"/>
                    <a:cs typeface="Times New Roman" pitchFamily="18" charset="0"/>
                  </a:rPr>
                  <a:t> C +  Al</a:t>
                </a:r>
              </a:p>
            </p:txBody>
          </p:sp>
        </p:grpSp>
        <p:sp>
          <p:nvSpPr>
            <p:cNvPr id="9267" name="Text Box 100"/>
            <p:cNvSpPr txBox="1">
              <a:spLocks noChangeArrowheads="1"/>
            </p:cNvSpPr>
            <p:nvPr/>
          </p:nvSpPr>
          <p:spPr bwMode="auto">
            <a:xfrm>
              <a:off x="4938" y="2064"/>
              <a:ext cx="5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altLang="en-US" b="1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en-US" b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8" name="Text Box 101"/>
            <p:cNvSpPr txBox="1">
              <a:spLocks noChangeArrowheads="1"/>
            </p:cNvSpPr>
            <p:nvPr/>
          </p:nvSpPr>
          <p:spPr bwMode="auto">
            <a:xfrm>
              <a:off x="3733" y="2041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4 </a:t>
              </a:r>
            </a:p>
          </p:txBody>
        </p:sp>
        <p:sp>
          <p:nvSpPr>
            <p:cNvPr id="9269" name="Text Box 102"/>
            <p:cNvSpPr txBox="1">
              <a:spLocks noChangeArrowheads="1"/>
            </p:cNvSpPr>
            <p:nvPr/>
          </p:nvSpPr>
          <p:spPr bwMode="auto">
            <a:xfrm>
              <a:off x="3340" y="2041"/>
              <a:ext cx="2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3 </a:t>
              </a:r>
            </a:p>
          </p:txBody>
        </p:sp>
      </p:grpSp>
      <p:graphicFrame>
        <p:nvGraphicFramePr>
          <p:cNvPr id="25" name="Object 118"/>
          <p:cNvGraphicFramePr>
            <a:graphicFrameLocks noChangeAspect="1"/>
          </p:cNvGraphicFramePr>
          <p:nvPr/>
        </p:nvGraphicFramePr>
        <p:xfrm>
          <a:off x="152400" y="3657600"/>
          <a:ext cx="46085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2" name="Equation" r:id="rId8" imgW="5461000" imgH="495300" progId="Equation.DSMT4">
                  <p:embed/>
                </p:oleObj>
              </mc:Choice>
              <mc:Fallback>
                <p:oleObj name="Equation" r:id="rId8" imgW="5461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657600"/>
                        <a:ext cx="46085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104"/>
          <p:cNvSpPr txBox="1">
            <a:spLocks noChangeArrowheads="1"/>
          </p:cNvSpPr>
          <p:nvPr/>
        </p:nvSpPr>
        <p:spPr bwMode="auto">
          <a:xfrm>
            <a:off x="6901402" y="4370387"/>
            <a:ext cx="1989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cacbua</a:t>
            </a:r>
            <a:endParaRPr lang="en-US" altLang="en-US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28" name="Đường kết nối thẳng 57"/>
          <p:cNvCxnSpPr>
            <a:cxnSpLocks noChangeShapeType="1"/>
          </p:cNvCxnSpPr>
          <p:nvPr/>
        </p:nvCxnSpPr>
        <p:spPr bwMode="auto">
          <a:xfrm>
            <a:off x="4724400" y="990600"/>
            <a:ext cx="68263" cy="40338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 Box 119"/>
          <p:cNvSpPr txBox="1">
            <a:spLocks noChangeArrowheads="1"/>
          </p:cNvSpPr>
          <p:nvPr/>
        </p:nvSpPr>
        <p:spPr bwMode="auto">
          <a:xfrm>
            <a:off x="1230313" y="5216525"/>
            <a:ext cx="78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82"/>
          <p:cNvSpPr txBox="1">
            <a:spLocks noChangeArrowheads="1"/>
          </p:cNvSpPr>
          <p:nvPr/>
        </p:nvSpPr>
        <p:spPr bwMode="auto">
          <a:xfrm>
            <a:off x="76200" y="3505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67" name="Text Box 82"/>
          <p:cNvSpPr txBox="1">
            <a:spLocks noChangeArrowheads="1"/>
          </p:cNvSpPr>
          <p:nvPr/>
        </p:nvSpPr>
        <p:spPr bwMode="auto">
          <a:xfrm>
            <a:off x="2057400" y="3505200"/>
            <a:ext cx="688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Verdana" pitchFamily="34" charset="0"/>
              </a:rPr>
              <a:t>+4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4713288" y="1219200"/>
            <a:ext cx="4325937" cy="5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4" name="Text Box 82"/>
          <p:cNvSpPr txBox="1">
            <a:spLocks noChangeArrowheads="1"/>
          </p:cNvSpPr>
          <p:nvPr/>
        </p:nvSpPr>
        <p:spPr bwMode="auto">
          <a:xfrm>
            <a:off x="5057775" y="2494684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6176963" y="2438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Verdana" pitchFamily="34" charset="0"/>
              </a:rPr>
              <a:t>0</a:t>
            </a: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5434013" y="3687762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77" name="Text Box 82"/>
          <p:cNvSpPr txBox="1">
            <a:spLocks noChangeArrowheads="1"/>
          </p:cNvSpPr>
          <p:nvPr/>
        </p:nvSpPr>
        <p:spPr bwMode="auto">
          <a:xfrm>
            <a:off x="6249988" y="3657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latin typeface="Verdana" pitchFamily="34" charset="0"/>
              </a:rPr>
              <a:t>0</a:t>
            </a:r>
          </a:p>
        </p:txBody>
      </p: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7848599" y="2428876"/>
            <a:ext cx="587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 smtClean="0">
                <a:solidFill>
                  <a:srgbClr val="FF0000"/>
                </a:solidFill>
                <a:latin typeface="Verdana" pitchFamily="34" charset="0"/>
              </a:rPr>
              <a:t>-4</a:t>
            </a:r>
            <a:endParaRPr lang="en-US" alt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1" name="Text Box 82"/>
          <p:cNvSpPr txBox="1">
            <a:spLocks noChangeArrowheads="1"/>
          </p:cNvSpPr>
          <p:nvPr/>
        </p:nvSpPr>
        <p:spPr bwMode="auto">
          <a:xfrm>
            <a:off x="8207375" y="249237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Verdana" pitchFamily="34" charset="0"/>
              </a:rPr>
              <a:t>+1</a:t>
            </a:r>
          </a:p>
        </p:txBody>
      </p:sp>
      <p:sp>
        <p:nvSpPr>
          <p:cNvPr id="82" name="Text Box 82"/>
          <p:cNvSpPr txBox="1">
            <a:spLocks noChangeArrowheads="1"/>
          </p:cNvSpPr>
          <p:nvPr/>
        </p:nvSpPr>
        <p:spPr bwMode="auto">
          <a:xfrm>
            <a:off x="7696200" y="3736975"/>
            <a:ext cx="614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Verdana" pitchFamily="34" charset="0"/>
              </a:rPr>
              <a:t>+3</a:t>
            </a:r>
          </a:p>
        </p:txBody>
      </p:sp>
      <p:sp>
        <p:nvSpPr>
          <p:cNvPr id="84" name="Text Box 82"/>
          <p:cNvSpPr txBox="1">
            <a:spLocks noChangeArrowheads="1"/>
          </p:cNvSpPr>
          <p:nvPr/>
        </p:nvSpPr>
        <p:spPr bwMode="auto">
          <a:xfrm>
            <a:off x="8267700" y="3709987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Verdana" pitchFamily="34" charset="0"/>
              </a:rPr>
              <a:t>-4</a:t>
            </a:r>
          </a:p>
        </p:txBody>
      </p:sp>
      <p:cxnSp>
        <p:nvCxnSpPr>
          <p:cNvPr id="9241" name="Đường kết nối thẳng 87"/>
          <p:cNvCxnSpPr>
            <a:cxnSpLocks noChangeShapeType="1"/>
          </p:cNvCxnSpPr>
          <p:nvPr/>
        </p:nvCxnSpPr>
        <p:spPr bwMode="auto">
          <a:xfrm>
            <a:off x="0" y="6453188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Text Box 103"/>
          <p:cNvSpPr txBox="1">
            <a:spLocks noChangeArrowheads="1"/>
          </p:cNvSpPr>
          <p:nvPr/>
        </p:nvSpPr>
        <p:spPr bwMode="auto">
          <a:xfrm>
            <a:off x="223838" y="3114675"/>
            <a:ext cx="424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97"/>
          <p:cNvGrpSpPr>
            <a:grpSpLocks/>
          </p:cNvGrpSpPr>
          <p:nvPr/>
        </p:nvGrpSpPr>
        <p:grpSpPr bwMode="auto">
          <a:xfrm>
            <a:off x="511175" y="2124076"/>
            <a:ext cx="3705225" cy="1071563"/>
            <a:chOff x="258" y="1248"/>
            <a:chExt cx="2334" cy="675"/>
          </a:xfrm>
        </p:grpSpPr>
        <p:grpSp>
          <p:nvGrpSpPr>
            <p:cNvPr id="9256" name="Group 79"/>
            <p:cNvGrpSpPr>
              <a:grpSpLocks/>
            </p:cNvGrpSpPr>
            <p:nvPr/>
          </p:nvGrpSpPr>
          <p:grpSpPr bwMode="auto">
            <a:xfrm>
              <a:off x="258" y="1248"/>
              <a:ext cx="1632" cy="336"/>
              <a:chOff x="258" y="1536"/>
              <a:chExt cx="1632" cy="336"/>
            </a:xfrm>
          </p:grpSpPr>
          <p:sp>
            <p:nvSpPr>
              <p:cNvPr id="9264" name="Text Box 33"/>
              <p:cNvSpPr txBox="1">
                <a:spLocks noChangeArrowheads="1"/>
              </p:cNvSpPr>
              <p:nvPr/>
            </p:nvSpPr>
            <p:spPr bwMode="auto">
              <a:xfrm>
                <a:off x="258" y="1584"/>
                <a:ext cx="1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Times New Roman" pitchFamily="18" charset="0"/>
                    <a:cs typeface="Times New Roman" pitchFamily="18" charset="0"/>
                  </a:rPr>
                  <a:t>C +  O</a:t>
                </a:r>
                <a:r>
                  <a:rPr lang="en-US" altLang="en-US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9265" name="Object 5"/>
              <p:cNvGraphicFramePr>
                <a:graphicFrameLocks noChangeAspect="1"/>
              </p:cNvGraphicFramePr>
              <p:nvPr/>
            </p:nvGraphicFramePr>
            <p:xfrm>
              <a:off x="1266" y="1536"/>
              <a:ext cx="624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63" name="Equation" r:id="rId10" imgW="457200" imgH="228600" progId="Equation.3">
                      <p:embed/>
                    </p:oleObj>
                  </mc:Choice>
                  <mc:Fallback>
                    <p:oleObj name="Equation" r:id="rId10" imgW="457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66" y="1536"/>
                            <a:ext cx="624" cy="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57" name="Text Box 35"/>
            <p:cNvSpPr txBox="1">
              <a:spLocks noChangeArrowheads="1"/>
            </p:cNvSpPr>
            <p:nvPr/>
          </p:nvSpPr>
          <p:spPr bwMode="auto">
            <a:xfrm>
              <a:off x="1920" y="129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en-US" altLang="en-US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258" name="Group 80"/>
            <p:cNvGrpSpPr>
              <a:grpSpLocks/>
            </p:cNvGrpSpPr>
            <p:nvPr/>
          </p:nvGrpSpPr>
          <p:grpSpPr bwMode="auto">
            <a:xfrm>
              <a:off x="486" y="1632"/>
              <a:ext cx="819" cy="291"/>
              <a:chOff x="486" y="1920"/>
              <a:chExt cx="819" cy="291"/>
            </a:xfrm>
          </p:grpSpPr>
          <p:sp>
            <p:nvSpPr>
              <p:cNvPr id="9262" name="Text Box 40"/>
              <p:cNvSpPr txBox="1">
                <a:spLocks noChangeArrowheads="1"/>
              </p:cNvSpPr>
              <p:nvPr/>
            </p:nvSpPr>
            <p:spPr bwMode="auto">
              <a:xfrm>
                <a:off x="595" y="1964"/>
                <a:ext cx="11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vi-V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3" name="Text Box 41"/>
              <p:cNvSpPr txBox="1">
                <a:spLocks noChangeArrowheads="1"/>
              </p:cNvSpPr>
              <p:nvPr/>
            </p:nvSpPr>
            <p:spPr bwMode="auto">
              <a:xfrm>
                <a:off x="486" y="1920"/>
                <a:ext cx="81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altLang="en-US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en-US" b="1" dirty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</p:txBody>
          </p:sp>
        </p:grpSp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2016" y="163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CO</a:t>
              </a: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1877" y="163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aphicFrame>
          <p:nvGraphicFramePr>
            <p:cNvPr id="9261" name="Object 6"/>
            <p:cNvGraphicFramePr>
              <a:graphicFrameLocks noChangeAspect="1"/>
            </p:cNvGraphicFramePr>
            <p:nvPr/>
          </p:nvGraphicFramePr>
          <p:xfrm>
            <a:off x="1269" y="1584"/>
            <a:ext cx="624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64" name="Equation" r:id="rId12" imgW="457200" imgH="228600" progId="Equation.3">
                    <p:embed/>
                  </p:oleObj>
                </mc:Choice>
                <mc:Fallback>
                  <p:oleObj name="Equation" r:id="rId12" imgW="457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9" y="1584"/>
                          <a:ext cx="624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Text Box 82"/>
          <p:cNvSpPr txBox="1">
            <a:spLocks noChangeArrowheads="1"/>
          </p:cNvSpPr>
          <p:nvPr/>
        </p:nvSpPr>
        <p:spPr bwMode="auto">
          <a:xfrm>
            <a:off x="3124200" y="2054225"/>
            <a:ext cx="752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FF0000"/>
                </a:solidFill>
                <a:latin typeface="Verdana" pitchFamily="34" charset="0"/>
              </a:rPr>
              <a:t>+4</a:t>
            </a:r>
          </a:p>
        </p:txBody>
      </p:sp>
      <p:sp>
        <p:nvSpPr>
          <p:cNvPr id="89" name="Text Box 82"/>
          <p:cNvSpPr txBox="1">
            <a:spLocks noChangeArrowheads="1"/>
          </p:cNvSpPr>
          <p:nvPr/>
        </p:nvSpPr>
        <p:spPr bwMode="auto">
          <a:xfrm>
            <a:off x="914400" y="20843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1295400" y="5821363"/>
            <a:ext cx="7239000" cy="57943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grpSp>
        <p:nvGrpSpPr>
          <p:cNvPr id="23629" name="Group 77"/>
          <p:cNvGrpSpPr>
            <a:grpSpLocks/>
          </p:cNvGrpSpPr>
          <p:nvPr/>
        </p:nvGrpSpPr>
        <p:grpSpPr bwMode="auto">
          <a:xfrm>
            <a:off x="533400" y="4191003"/>
            <a:ext cx="3884613" cy="690563"/>
            <a:chOff x="336" y="2736"/>
            <a:chExt cx="2447" cy="435"/>
          </a:xfrm>
        </p:grpSpPr>
        <p:grpSp>
          <p:nvGrpSpPr>
            <p:cNvPr id="9249" name="Group 80"/>
            <p:cNvGrpSpPr>
              <a:grpSpLocks/>
            </p:cNvGrpSpPr>
            <p:nvPr/>
          </p:nvGrpSpPr>
          <p:grpSpPr bwMode="auto">
            <a:xfrm>
              <a:off x="336" y="2880"/>
              <a:ext cx="851" cy="291"/>
              <a:chOff x="471" y="1920"/>
              <a:chExt cx="851" cy="291"/>
            </a:xfrm>
          </p:grpSpPr>
          <p:sp>
            <p:nvSpPr>
              <p:cNvPr id="9254" name="Text Box 40"/>
              <p:cNvSpPr txBox="1">
                <a:spLocks noChangeArrowheads="1"/>
              </p:cNvSpPr>
              <p:nvPr/>
            </p:nvSpPr>
            <p:spPr bwMode="auto">
              <a:xfrm>
                <a:off x="595" y="1964"/>
                <a:ext cx="11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vi-V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5" name="Text Box 41"/>
              <p:cNvSpPr txBox="1">
                <a:spLocks noChangeArrowheads="1"/>
              </p:cNvSpPr>
              <p:nvPr/>
            </p:nvSpPr>
            <p:spPr bwMode="auto">
              <a:xfrm>
                <a:off x="471" y="1920"/>
                <a:ext cx="85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Times New Roman" pitchFamily="18" charset="0"/>
                    <a:cs typeface="Times New Roman" pitchFamily="18" charset="0"/>
                  </a:rPr>
                  <a:t>ZnO + C</a:t>
                </a:r>
              </a:p>
            </p:txBody>
          </p:sp>
        </p:grpSp>
        <p:sp>
          <p:nvSpPr>
            <p:cNvPr id="9250" name="Text Box 44"/>
            <p:cNvSpPr txBox="1">
              <a:spLocks noChangeArrowheads="1"/>
            </p:cNvSpPr>
            <p:nvPr/>
          </p:nvSpPr>
          <p:spPr bwMode="auto">
            <a:xfrm>
              <a:off x="1932" y="2880"/>
              <a:ext cx="8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Zn + CO</a:t>
              </a:r>
            </a:p>
          </p:txBody>
        </p:sp>
        <p:graphicFrame>
          <p:nvGraphicFramePr>
            <p:cNvPr id="9251" name="Object 6"/>
            <p:cNvGraphicFramePr>
              <a:graphicFrameLocks noChangeAspect="1"/>
            </p:cNvGraphicFramePr>
            <p:nvPr/>
          </p:nvGraphicFramePr>
          <p:xfrm>
            <a:off x="1248" y="2832"/>
            <a:ext cx="624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65" name="Equation" r:id="rId13" imgW="457200" imgH="228600" progId="Equation.3">
                    <p:embed/>
                  </p:oleObj>
                </mc:Choice>
                <mc:Fallback>
                  <p:oleObj name="Equation" r:id="rId13" imgW="457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832"/>
                          <a:ext cx="624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27" name="Text Box 75"/>
            <p:cNvSpPr txBox="1">
              <a:spLocks noChangeArrowheads="1"/>
            </p:cNvSpPr>
            <p:nvPr/>
          </p:nvSpPr>
          <p:spPr bwMode="auto">
            <a:xfrm>
              <a:off x="2352" y="2736"/>
              <a:ext cx="384" cy="250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+2</a:t>
              </a:r>
            </a:p>
          </p:txBody>
        </p:sp>
        <p:sp>
          <p:nvSpPr>
            <p:cNvPr id="23628" name="Text Box 76"/>
            <p:cNvSpPr txBox="1">
              <a:spLocks noChangeArrowheads="1"/>
            </p:cNvSpPr>
            <p:nvPr/>
          </p:nvSpPr>
          <p:spPr bwMode="auto">
            <a:xfrm>
              <a:off x="1008" y="2736"/>
              <a:ext cx="240" cy="250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12700" y="1676400"/>
            <a:ext cx="4102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endParaRPr lang="en-US" altLang="en-US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82"/>
          <p:cNvSpPr txBox="1">
            <a:spLocks noChangeArrowheads="1"/>
          </p:cNvSpPr>
          <p:nvPr/>
        </p:nvSpPr>
        <p:spPr bwMode="auto">
          <a:xfrm>
            <a:off x="1752600" y="2590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63" name="Text Box 82"/>
          <p:cNvSpPr txBox="1">
            <a:spLocks noChangeArrowheads="1"/>
          </p:cNvSpPr>
          <p:nvPr/>
        </p:nvSpPr>
        <p:spPr bwMode="auto">
          <a:xfrm>
            <a:off x="3200400" y="2590800"/>
            <a:ext cx="68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 smtClean="0">
                <a:solidFill>
                  <a:srgbClr val="FF0000"/>
                </a:solidFill>
                <a:latin typeface="Verdana" pitchFamily="34" charset="0"/>
              </a:rPr>
              <a:t>+2</a:t>
            </a:r>
            <a:endParaRPr lang="en-US" alt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589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55" grpId="0"/>
      <p:bldP spid="60" grpId="0"/>
      <p:bldP spid="65" grpId="0"/>
      <p:bldP spid="67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4" grpId="0"/>
      <p:bldP spid="86" grpId="0"/>
      <p:bldP spid="88" grpId="0"/>
      <p:bldP spid="89" grpId="0"/>
      <p:bldP spid="15401" grpId="0"/>
      <p:bldP spid="61" grpId="0"/>
      <p:bldP spid="6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28600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ĐIỀU CHẾ :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457200" y="868362"/>
            <a:ext cx="8305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 . Than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 Than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6. Than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muội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33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28600" y="228600"/>
            <a:ext cx="8610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Cacbone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Antoine-Laurent Lavoisier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1789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6" name="Picture 4" descr="HISTRY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4419600" cy="4267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7" name="Picture 5" descr="HISTRY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09800"/>
            <a:ext cx="4648200" cy="4305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92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05741"/>
              </p:ext>
            </p:extLst>
          </p:nvPr>
        </p:nvGraphicFramePr>
        <p:xfrm>
          <a:off x="228600" y="990600"/>
          <a:ext cx="8686800" cy="481647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Điều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Phương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pháp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            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                  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                 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                     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                  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748" name="Text Box 29"/>
          <p:cNvSpPr txBox="1">
            <a:spLocks noChangeArrowheads="1"/>
          </p:cNvSpPr>
          <p:nvPr/>
        </p:nvSpPr>
        <p:spPr bwMode="auto">
          <a:xfrm>
            <a:off x="2819400" y="1600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Than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chì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49" name="Text Box 30"/>
          <p:cNvSpPr txBox="1">
            <a:spLocks noChangeArrowheads="1"/>
          </p:cNvSpPr>
          <p:nvPr/>
        </p:nvSpPr>
        <p:spPr bwMode="auto">
          <a:xfrm>
            <a:off x="6096000" y="1600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Kim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2895600" y="2362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Than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cốc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2819400" y="3200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Than mỡ</a:t>
            </a:r>
          </a:p>
        </p:txBody>
      </p:sp>
      <p:sp>
        <p:nvSpPr>
          <p:cNvPr id="30756" name="Text Box 37"/>
          <p:cNvSpPr txBox="1">
            <a:spLocks noChangeArrowheads="1"/>
          </p:cNvSpPr>
          <p:nvPr/>
        </p:nvSpPr>
        <p:spPr bwMode="auto">
          <a:xfrm>
            <a:off x="152400" y="160020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latin typeface="Times New Roman" pitchFamily="18" charset="0"/>
              </a:rPr>
              <a:t>Kim </a:t>
            </a:r>
            <a:r>
              <a:rPr lang="en-US" altLang="en-US" sz="2400" b="1" dirty="0" err="1">
                <a:latin typeface="Times New Roman" pitchFamily="18" charset="0"/>
              </a:rPr>
              <a:t>cương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tạo</a:t>
            </a:r>
            <a:endParaRPr lang="en-US" altLang="en-US" sz="2400" b="1" dirty="0">
              <a:latin typeface="Times New Roman" pitchFamily="18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038600" y="1676400"/>
            <a:ext cx="2209800" cy="461665"/>
            <a:chOff x="2448" y="1584"/>
            <a:chExt cx="1536" cy="356"/>
          </a:xfrm>
        </p:grpSpPr>
        <p:grpSp>
          <p:nvGrpSpPr>
            <p:cNvPr id="35906" name="Group 39"/>
            <p:cNvGrpSpPr>
              <a:grpSpLocks/>
            </p:cNvGrpSpPr>
            <p:nvPr/>
          </p:nvGrpSpPr>
          <p:grpSpPr bwMode="auto">
            <a:xfrm>
              <a:off x="2448" y="1584"/>
              <a:ext cx="1536" cy="212"/>
              <a:chOff x="3120" y="240"/>
              <a:chExt cx="1536" cy="212"/>
            </a:xfrm>
          </p:grpSpPr>
          <p:sp>
            <p:nvSpPr>
              <p:cNvPr id="35908" name="Text Box 40"/>
              <p:cNvSpPr txBox="1">
                <a:spLocks noChangeArrowheads="1"/>
              </p:cNvSpPr>
              <p:nvPr/>
            </p:nvSpPr>
            <p:spPr bwMode="auto">
              <a:xfrm>
                <a:off x="3120" y="240"/>
                <a:ext cx="1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2000</a:t>
                </a:r>
                <a:r>
                  <a:rPr lang="en-US" altLang="en-US" sz="1600" b="1" baseline="30000" dirty="0">
                    <a:solidFill>
                      <a:srgbClr val="0000FF"/>
                    </a:solidFill>
                    <a:latin typeface="Times New Roman" pitchFamily="18" charset="0"/>
                  </a:rPr>
                  <a:t>0</a:t>
                </a: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C,  </a:t>
                </a:r>
                <a:r>
                  <a:rPr lang="en-US" altLang="en-US" sz="1600" b="1" dirty="0" smtClean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</a:t>
                </a:r>
                <a:r>
                  <a:rPr lang="en-US" altLang="en-US" sz="1600" b="1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100000atm</a:t>
                </a:r>
                <a:endParaRPr lang="en-US" altLang="en-US" sz="1600" b="1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909" name="Line 41"/>
              <p:cNvSpPr>
                <a:spLocks noChangeShapeType="1"/>
              </p:cNvSpPr>
              <p:nvPr/>
            </p:nvSpPr>
            <p:spPr bwMode="auto">
              <a:xfrm>
                <a:off x="3120" y="432"/>
                <a:ext cx="148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07" name="Text Box 42"/>
            <p:cNvSpPr txBox="1">
              <a:spLocks noChangeArrowheads="1"/>
            </p:cNvSpPr>
            <p:nvPr/>
          </p:nvSpPr>
          <p:spPr bwMode="auto">
            <a:xfrm>
              <a:off x="2736" y="1728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itchFamily="18" charset="0"/>
                </a:rPr>
                <a:t> </a:t>
              </a:r>
              <a:r>
                <a:rPr lang="en-US" altLang="en-US" sz="1600" b="1" dirty="0">
                  <a:solidFill>
                    <a:srgbClr val="0000FF"/>
                  </a:solidFill>
                  <a:latin typeface="Times New Roman" pitchFamily="18" charset="0"/>
                </a:rPr>
                <a:t>Fe, Cr   ( Ni ) </a:t>
              </a:r>
            </a:p>
          </p:txBody>
        </p:sp>
      </p:grpSp>
      <p:sp>
        <p:nvSpPr>
          <p:cNvPr id="46123" name="Text Box 43"/>
          <p:cNvSpPr txBox="1">
            <a:spLocks noChangeArrowheads="1"/>
          </p:cNvSpPr>
          <p:nvPr/>
        </p:nvSpPr>
        <p:spPr bwMode="auto">
          <a:xfrm>
            <a:off x="228600" y="2362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latin typeface="Times New Roman" pitchFamily="18" charset="0"/>
              </a:rPr>
              <a:t>Than </a:t>
            </a:r>
            <a:r>
              <a:rPr lang="en-US" altLang="en-US" sz="2400" b="1" dirty="0" err="1">
                <a:latin typeface="Times New Roman" pitchFamily="18" charset="0"/>
              </a:rPr>
              <a:t>chì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tạo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343400" y="2286000"/>
            <a:ext cx="1524000" cy="565150"/>
            <a:chOff x="3024" y="192"/>
            <a:chExt cx="960" cy="356"/>
          </a:xfrm>
        </p:grpSpPr>
        <p:grpSp>
          <p:nvGrpSpPr>
            <p:cNvPr id="35902" name="Group 45"/>
            <p:cNvGrpSpPr>
              <a:grpSpLocks/>
            </p:cNvGrpSpPr>
            <p:nvPr/>
          </p:nvGrpSpPr>
          <p:grpSpPr bwMode="auto">
            <a:xfrm>
              <a:off x="3024" y="192"/>
              <a:ext cx="960" cy="212"/>
              <a:chOff x="3024" y="192"/>
              <a:chExt cx="960" cy="212"/>
            </a:xfrm>
          </p:grpSpPr>
          <p:sp>
            <p:nvSpPr>
              <p:cNvPr id="35904" name="Text Box 46"/>
              <p:cNvSpPr txBox="1">
                <a:spLocks noChangeArrowheads="1"/>
              </p:cNvSpPr>
              <p:nvPr/>
            </p:nvSpPr>
            <p:spPr bwMode="auto">
              <a:xfrm>
                <a:off x="3120" y="192"/>
                <a:ext cx="86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2500-3000</a:t>
                </a:r>
                <a:r>
                  <a:rPr lang="en-US" altLang="en-US" sz="1600" b="1" baseline="30000" dirty="0">
                    <a:solidFill>
                      <a:srgbClr val="0000FF"/>
                    </a:solidFill>
                    <a:latin typeface="Times New Roman" pitchFamily="18" charset="0"/>
                  </a:rPr>
                  <a:t>0</a:t>
                </a: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5905" name="Line 47"/>
              <p:cNvSpPr>
                <a:spLocks noChangeShapeType="1"/>
              </p:cNvSpPr>
              <p:nvPr/>
            </p:nvSpPr>
            <p:spPr bwMode="auto">
              <a:xfrm>
                <a:off x="3024" y="384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03" name="Text Box 48"/>
            <p:cNvSpPr txBox="1">
              <a:spLocks noChangeArrowheads="1"/>
            </p:cNvSpPr>
            <p:nvPr/>
          </p:nvSpPr>
          <p:spPr bwMode="auto">
            <a:xfrm>
              <a:off x="3072" y="33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  <a:latin typeface="Times New Roman" pitchFamily="18" charset="0"/>
                </a:rPr>
                <a:t>Không có kk</a:t>
              </a:r>
            </a:p>
          </p:txBody>
        </p:sp>
      </p:grp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762000" y="3124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Than </a:t>
            </a:r>
            <a:r>
              <a:rPr lang="en-US" altLang="en-US" sz="2400" b="1" dirty="0" err="1">
                <a:latin typeface="Times New Roman" pitchFamily="18" charset="0"/>
              </a:rPr>
              <a:t>cốc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6096000" y="3200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Than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cốc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419600" y="3048000"/>
            <a:ext cx="1447800" cy="609600"/>
            <a:chOff x="2976" y="336"/>
            <a:chExt cx="912" cy="384"/>
          </a:xfrm>
        </p:grpSpPr>
        <p:grpSp>
          <p:nvGrpSpPr>
            <p:cNvPr id="35898" name="Group 52"/>
            <p:cNvGrpSpPr>
              <a:grpSpLocks/>
            </p:cNvGrpSpPr>
            <p:nvPr/>
          </p:nvGrpSpPr>
          <p:grpSpPr bwMode="auto">
            <a:xfrm>
              <a:off x="3024" y="336"/>
              <a:ext cx="816" cy="212"/>
              <a:chOff x="3024" y="336"/>
              <a:chExt cx="816" cy="212"/>
            </a:xfrm>
          </p:grpSpPr>
          <p:sp>
            <p:nvSpPr>
              <p:cNvPr id="35900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36"/>
                <a:ext cx="5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1000</a:t>
                </a:r>
                <a:r>
                  <a:rPr lang="en-US" altLang="en-US" sz="1600" b="1" baseline="30000">
                    <a:solidFill>
                      <a:srgbClr val="0000FF"/>
                    </a:solidFill>
                    <a:latin typeface="Times New Roman" pitchFamily="18" charset="0"/>
                  </a:rPr>
                  <a:t>0</a:t>
                </a:r>
                <a:r>
                  <a:rPr lang="en-US" alt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5901" name="Line 54"/>
              <p:cNvSpPr>
                <a:spLocks noChangeShapeType="1"/>
              </p:cNvSpPr>
              <p:nvPr/>
            </p:nvSpPr>
            <p:spPr bwMode="auto">
              <a:xfrm>
                <a:off x="3024" y="528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99" name="Text Box 55"/>
            <p:cNvSpPr txBox="1">
              <a:spLocks noChangeArrowheads="1"/>
            </p:cNvSpPr>
            <p:nvPr/>
          </p:nvSpPr>
          <p:spPr bwMode="auto">
            <a:xfrm>
              <a:off x="2976" y="508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  <a:latin typeface="Times New Roman" pitchFamily="18" charset="0"/>
                </a:rPr>
                <a:t>Không có kk</a:t>
              </a:r>
            </a:p>
          </p:txBody>
        </p:sp>
      </p:grpSp>
      <p:sp>
        <p:nvSpPr>
          <p:cNvPr id="46136" name="Text Box 56"/>
          <p:cNvSpPr txBox="1">
            <a:spLocks noChangeArrowheads="1"/>
          </p:cNvSpPr>
          <p:nvPr/>
        </p:nvSpPr>
        <p:spPr bwMode="auto">
          <a:xfrm>
            <a:off x="3124200" y="3810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khai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thác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than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6137" name="Text Box 57"/>
          <p:cNvSpPr txBox="1">
            <a:spLocks noChangeArrowheads="1"/>
          </p:cNvSpPr>
          <p:nvPr/>
        </p:nvSpPr>
        <p:spPr bwMode="auto">
          <a:xfrm>
            <a:off x="762000" y="3810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Than </a:t>
            </a:r>
            <a:r>
              <a:rPr lang="en-US" altLang="en-US" sz="2400" b="1" dirty="0" err="1">
                <a:latin typeface="Times New Roman" pitchFamily="18" charset="0"/>
              </a:rPr>
              <a:t>mỏ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46138" name="Text Box 58"/>
          <p:cNvSpPr txBox="1">
            <a:spLocks noChangeArrowheads="1"/>
          </p:cNvSpPr>
          <p:nvPr/>
        </p:nvSpPr>
        <p:spPr bwMode="auto">
          <a:xfrm>
            <a:off x="762000" y="4572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Than </a:t>
            </a:r>
            <a:r>
              <a:rPr lang="en-US" altLang="en-US" sz="2400" b="1" dirty="0" err="1">
                <a:latin typeface="Times New Roman" pitchFamily="18" charset="0"/>
              </a:rPr>
              <a:t>gỗ</a:t>
            </a:r>
            <a:endParaRPr lang="en-US" altLang="en-US" sz="2400" b="1" dirty="0">
              <a:latin typeface="Times New Roman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5800" y="5105400"/>
            <a:ext cx="6858000" cy="533400"/>
            <a:chOff x="685800" y="5105400"/>
            <a:chExt cx="6858000" cy="533400"/>
          </a:xfrm>
        </p:grpSpPr>
        <p:grpSp>
          <p:nvGrpSpPr>
            <p:cNvPr id="35892" name="Group 8"/>
            <p:cNvGrpSpPr>
              <a:grpSpLocks/>
            </p:cNvGrpSpPr>
            <p:nvPr/>
          </p:nvGrpSpPr>
          <p:grpSpPr bwMode="auto">
            <a:xfrm>
              <a:off x="685800" y="5105400"/>
              <a:ext cx="6858000" cy="533400"/>
              <a:chOff x="685800" y="5105400"/>
              <a:chExt cx="6858000" cy="533400"/>
            </a:xfrm>
          </p:grpSpPr>
          <p:sp>
            <p:nvSpPr>
              <p:cNvPr id="35896" name="Text Box 36"/>
              <p:cNvSpPr txBox="1">
                <a:spLocks noChangeArrowheads="1"/>
              </p:cNvSpPr>
              <p:nvPr/>
            </p:nvSpPr>
            <p:spPr bwMode="auto">
              <a:xfrm>
                <a:off x="3048000" y="5105400"/>
                <a:ext cx="4495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CH</a:t>
                </a:r>
                <a:r>
                  <a:rPr lang="en-US" altLang="en-US" sz="2400" b="1" baseline="-25000" dirty="0">
                    <a:solidFill>
                      <a:srgbClr val="0000FF"/>
                    </a:solidFill>
                    <a:latin typeface="Times New Roman" pitchFamily="18" charset="0"/>
                  </a:rPr>
                  <a:t>4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                           C  +  2H</a:t>
                </a:r>
                <a:r>
                  <a:rPr lang="en-US" altLang="en-US" sz="2400" b="1" baseline="-25000" dirty="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en-US" altLang="en-US" sz="2400" b="1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897" name="Text Box 59"/>
              <p:cNvSpPr txBox="1">
                <a:spLocks noChangeArrowheads="1"/>
              </p:cNvSpPr>
              <p:nvPr/>
            </p:nvSpPr>
            <p:spPr bwMode="auto">
              <a:xfrm>
                <a:off x="685800" y="5181600"/>
                <a:ext cx="1828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itchFamily="18" charset="0"/>
                  </a:rPr>
                  <a:t>Than </a:t>
                </a:r>
                <a:r>
                  <a:rPr lang="en-US" altLang="en-US" sz="2400" b="1" dirty="0" err="1">
                    <a:latin typeface="Times New Roman" pitchFamily="18" charset="0"/>
                  </a:rPr>
                  <a:t>muội</a:t>
                </a:r>
                <a:endParaRPr lang="en-US" altLang="en-US" sz="2400" b="1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5893" name="Group 60"/>
            <p:cNvGrpSpPr>
              <a:grpSpLocks/>
            </p:cNvGrpSpPr>
            <p:nvPr/>
          </p:nvGrpSpPr>
          <p:grpSpPr bwMode="auto">
            <a:xfrm>
              <a:off x="4459288" y="5165723"/>
              <a:ext cx="1143000" cy="366713"/>
              <a:chOff x="3049" y="-160"/>
              <a:chExt cx="720" cy="231"/>
            </a:xfrm>
          </p:grpSpPr>
          <p:sp>
            <p:nvSpPr>
              <p:cNvPr id="35894" name="Line 61"/>
              <p:cNvSpPr>
                <a:spLocks noChangeShapeType="1"/>
              </p:cNvSpPr>
              <p:nvPr/>
            </p:nvSpPr>
            <p:spPr bwMode="auto">
              <a:xfrm>
                <a:off x="3049" y="71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5" name="Text Box 62"/>
              <p:cNvSpPr txBox="1">
                <a:spLocks noChangeArrowheads="1"/>
              </p:cNvSpPr>
              <p:nvPr/>
            </p:nvSpPr>
            <p:spPr bwMode="auto">
              <a:xfrm>
                <a:off x="3072" y="-160"/>
                <a:ext cx="69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 xt, t</a:t>
                </a:r>
                <a:r>
                  <a:rPr lang="en-US" altLang="en-US" sz="1600" b="1" baseline="30000">
                    <a:solidFill>
                      <a:srgbClr val="0000FF"/>
                    </a:solidFill>
                    <a:latin typeface="Times New Roman" pitchFamily="18" charset="0"/>
                  </a:rPr>
                  <a:t>0</a:t>
                </a:r>
                <a:endParaRPr lang="en-US" altLang="en-US" sz="1600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48000" y="4343400"/>
            <a:ext cx="4343400" cy="715963"/>
            <a:chOff x="3048000" y="4343400"/>
            <a:chExt cx="4343400" cy="715962"/>
          </a:xfrm>
        </p:grpSpPr>
        <p:sp>
          <p:nvSpPr>
            <p:cNvPr id="35886" name="Line 63"/>
            <p:cNvSpPr>
              <a:spLocks noChangeShapeType="1"/>
            </p:cNvSpPr>
            <p:nvPr/>
          </p:nvSpPr>
          <p:spPr bwMode="auto">
            <a:xfrm>
              <a:off x="4495800" y="4724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87" name="Group 4"/>
            <p:cNvGrpSpPr>
              <a:grpSpLocks/>
            </p:cNvGrpSpPr>
            <p:nvPr/>
          </p:nvGrpSpPr>
          <p:grpSpPr bwMode="auto">
            <a:xfrm>
              <a:off x="3048000" y="4343400"/>
              <a:ext cx="4343400" cy="715962"/>
              <a:chOff x="3048000" y="4343400"/>
              <a:chExt cx="4343400" cy="715962"/>
            </a:xfrm>
          </p:grpSpPr>
          <p:sp>
            <p:nvSpPr>
              <p:cNvPr id="35888" name="Text Box 34"/>
              <p:cNvSpPr txBox="1">
                <a:spLocks noChangeArrowheads="1"/>
              </p:cNvSpPr>
              <p:nvPr/>
            </p:nvSpPr>
            <p:spPr bwMode="auto">
              <a:xfrm>
                <a:off x="3048000" y="4495800"/>
                <a:ext cx="1447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</a:rPr>
                  <a:t>Gỗ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</a:rPr>
                  <a:t>củi</a:t>
                </a:r>
                <a:endParaRPr lang="en-US" altLang="en-US" sz="24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889" name="Text Box 35"/>
              <p:cNvSpPr txBox="1">
                <a:spLocks noChangeArrowheads="1"/>
              </p:cNvSpPr>
              <p:nvPr/>
            </p:nvSpPr>
            <p:spPr bwMode="auto">
              <a:xfrm>
                <a:off x="5486400" y="4495800"/>
                <a:ext cx="1905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Than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gỗ</a:t>
                </a:r>
                <a:endParaRPr lang="en-US" altLang="en-US" sz="2400" b="1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890" name="Text Box 64"/>
              <p:cNvSpPr txBox="1">
                <a:spLocks noChangeArrowheads="1"/>
              </p:cNvSpPr>
              <p:nvPr/>
            </p:nvSpPr>
            <p:spPr bwMode="auto">
              <a:xfrm>
                <a:off x="4533900" y="4597697"/>
                <a:ext cx="114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Thiếu</a:t>
                </a:r>
                <a:r>
                  <a:rPr lang="en-US" altLang="en-US" sz="2400" b="1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kk</a:t>
                </a:r>
              </a:p>
            </p:txBody>
          </p:sp>
          <p:sp>
            <p:nvSpPr>
              <p:cNvPr id="35891" name="Text Box 66"/>
              <p:cNvSpPr txBox="1">
                <a:spLocks noChangeArrowheads="1"/>
              </p:cNvSpPr>
              <p:nvPr/>
            </p:nvSpPr>
            <p:spPr bwMode="auto">
              <a:xfrm>
                <a:off x="4724400" y="4343400"/>
                <a:ext cx="4572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latin typeface="Times New Roman" pitchFamily="18" charset="0"/>
                  </a:rPr>
                  <a:t>t</a:t>
                </a:r>
                <a:r>
                  <a:rPr lang="en-US" altLang="en-US" sz="2000" baseline="30000">
                    <a:latin typeface="Times New Roman" pitchFamily="18" charset="0"/>
                  </a:rPr>
                  <a:t>0</a:t>
                </a:r>
                <a:endParaRPr lang="en-US" altLang="en-US" sz="2000">
                  <a:latin typeface="Times New Roman" pitchFamily="18" charset="0"/>
                </a:endParaRPr>
              </a:p>
            </p:txBody>
          </p:sp>
        </p:grpSp>
      </p:grp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019800" y="2362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Than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28600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ĐIỀU CHẾ :</a:t>
            </a:r>
          </a:p>
        </p:txBody>
      </p:sp>
    </p:spTree>
    <p:extLst>
      <p:ext uri="{BB962C8B-B14F-4D97-AF65-F5344CB8AC3E}">
        <p14:creationId xmlns:p14="http://schemas.microsoft.com/office/powerpoint/2010/main" val="325817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8" grpId="0"/>
      <p:bldP spid="30749" grpId="0"/>
      <p:bldP spid="46111" grpId="0"/>
      <p:bldP spid="46113" grpId="0"/>
      <p:bldP spid="30756" grpId="0"/>
      <p:bldP spid="46123" grpId="0"/>
      <p:bldP spid="46129" grpId="0"/>
      <p:bldP spid="46130" grpId="0"/>
      <p:bldP spid="46136" grpId="0"/>
      <p:bldP spid="46137" grpId="0"/>
      <p:bldP spid="46138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81000" y="9906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1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81000" y="16764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2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81000" y="23622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3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381000" y="30480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4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381000" y="37338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5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81000" y="44196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6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81000" y="51054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7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381000" y="9906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1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81000" y="16764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2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381000" y="23622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3</a:t>
            </a: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381000" y="30480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4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381000" y="37338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5</a:t>
            </a:r>
          </a:p>
        </p:txBody>
      </p: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381000" y="44196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6</a:t>
            </a:r>
          </a:p>
        </p:txBody>
      </p: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381000" y="5105400"/>
            <a:ext cx="609600" cy="685800"/>
          </a:xfrm>
          <a:prstGeom prst="rect">
            <a:avLst/>
          </a:prstGeom>
          <a:solidFill>
            <a:srgbClr val="F2F2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D60093"/>
                </a:solidFill>
              </a:rPr>
              <a:t>7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990600" y="2362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9906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990600" y="5105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990600" y="1676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600200" y="2362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1600200" y="30480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6002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1600200" y="5105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600200" y="1676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2209800" y="2362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209800" y="30480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2209800" y="37338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2098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209800" y="5105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2209800" y="1676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819400" y="2362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819400" y="30480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819400" y="37338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28194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819400" y="5105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2819400" y="1676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3429000" y="2362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3429000" y="30480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34290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3429000" y="5105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3429000" y="1676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4038600" y="2362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4038600" y="30480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40386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4038600" y="1676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4648200" y="30480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46482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4648200" y="1676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45" name="Rectangle 49"/>
          <p:cNvSpPr>
            <a:spLocks noChangeArrowheads="1"/>
          </p:cNvSpPr>
          <p:nvPr/>
        </p:nvSpPr>
        <p:spPr bwMode="auto">
          <a:xfrm>
            <a:off x="5257800" y="30480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52578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5257800" y="1676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5867400" y="30480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58674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50" name="Rectangle 54"/>
          <p:cNvSpPr>
            <a:spLocks noChangeArrowheads="1"/>
          </p:cNvSpPr>
          <p:nvPr/>
        </p:nvSpPr>
        <p:spPr bwMode="auto">
          <a:xfrm>
            <a:off x="64770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51" name="Rectangle 55"/>
          <p:cNvSpPr>
            <a:spLocks noChangeArrowheads="1"/>
          </p:cNvSpPr>
          <p:nvPr/>
        </p:nvSpPr>
        <p:spPr bwMode="auto">
          <a:xfrm>
            <a:off x="70866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76962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grpSp>
        <p:nvGrpSpPr>
          <p:cNvPr id="29753" name="Group 57"/>
          <p:cNvGrpSpPr>
            <a:grpSpLocks/>
          </p:cNvGrpSpPr>
          <p:nvPr/>
        </p:nvGrpSpPr>
        <p:grpSpPr bwMode="auto">
          <a:xfrm>
            <a:off x="990600" y="990600"/>
            <a:ext cx="7315200" cy="685800"/>
            <a:chOff x="816" y="576"/>
            <a:chExt cx="4608" cy="432"/>
          </a:xfrm>
        </p:grpSpPr>
        <p:sp>
          <p:nvSpPr>
            <p:cNvPr id="29857" name="Rectangle 58"/>
            <p:cNvSpPr>
              <a:spLocks noChangeArrowheads="1"/>
            </p:cNvSpPr>
            <p:nvPr/>
          </p:nvSpPr>
          <p:spPr bwMode="auto">
            <a:xfrm>
              <a:off x="816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58" name="Rectangle 59"/>
            <p:cNvSpPr>
              <a:spLocks noChangeArrowheads="1"/>
            </p:cNvSpPr>
            <p:nvPr/>
          </p:nvSpPr>
          <p:spPr bwMode="auto">
            <a:xfrm>
              <a:off x="1200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59" name="Rectangle 60"/>
            <p:cNvSpPr>
              <a:spLocks noChangeArrowheads="1"/>
            </p:cNvSpPr>
            <p:nvPr/>
          </p:nvSpPr>
          <p:spPr bwMode="auto">
            <a:xfrm>
              <a:off x="1584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60" name="Rectangle 61"/>
            <p:cNvSpPr>
              <a:spLocks noChangeArrowheads="1"/>
            </p:cNvSpPr>
            <p:nvPr/>
          </p:nvSpPr>
          <p:spPr bwMode="auto">
            <a:xfrm>
              <a:off x="1968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61" name="Rectangle 62"/>
            <p:cNvSpPr>
              <a:spLocks noChangeArrowheads="1"/>
            </p:cNvSpPr>
            <p:nvPr/>
          </p:nvSpPr>
          <p:spPr bwMode="auto">
            <a:xfrm>
              <a:off x="2352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62" name="Rectangle 63"/>
            <p:cNvSpPr>
              <a:spLocks noChangeArrowheads="1"/>
            </p:cNvSpPr>
            <p:nvPr/>
          </p:nvSpPr>
          <p:spPr bwMode="auto">
            <a:xfrm>
              <a:off x="2736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63" name="Rectangle 64"/>
            <p:cNvSpPr>
              <a:spLocks noChangeArrowheads="1"/>
            </p:cNvSpPr>
            <p:nvPr/>
          </p:nvSpPr>
          <p:spPr bwMode="auto">
            <a:xfrm>
              <a:off x="3120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64" name="Rectangle 65"/>
            <p:cNvSpPr>
              <a:spLocks noChangeArrowheads="1"/>
            </p:cNvSpPr>
            <p:nvPr/>
          </p:nvSpPr>
          <p:spPr bwMode="auto">
            <a:xfrm>
              <a:off x="3504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65" name="Rectangle 66"/>
            <p:cNvSpPr>
              <a:spLocks noChangeArrowheads="1"/>
            </p:cNvSpPr>
            <p:nvPr/>
          </p:nvSpPr>
          <p:spPr bwMode="auto">
            <a:xfrm>
              <a:off x="3888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66" name="Rectangle 67"/>
            <p:cNvSpPr>
              <a:spLocks noChangeArrowheads="1"/>
            </p:cNvSpPr>
            <p:nvPr/>
          </p:nvSpPr>
          <p:spPr bwMode="auto">
            <a:xfrm>
              <a:off x="4272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67" name="Rectangle 68"/>
            <p:cNvSpPr>
              <a:spLocks noChangeArrowheads="1"/>
            </p:cNvSpPr>
            <p:nvPr/>
          </p:nvSpPr>
          <p:spPr bwMode="auto">
            <a:xfrm>
              <a:off x="4656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9868" name="Rectangle 69"/>
            <p:cNvSpPr>
              <a:spLocks noChangeArrowheads="1"/>
            </p:cNvSpPr>
            <p:nvPr/>
          </p:nvSpPr>
          <p:spPr bwMode="auto">
            <a:xfrm>
              <a:off x="5040" y="57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</a:endParaRP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990600" y="990600"/>
            <a:ext cx="7315200" cy="685800"/>
            <a:chOff x="816" y="576"/>
            <a:chExt cx="4608" cy="4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845" name="Rectangle 71"/>
            <p:cNvSpPr>
              <a:spLocks noChangeArrowheads="1"/>
            </p:cNvSpPr>
            <p:nvPr/>
          </p:nvSpPr>
          <p:spPr bwMode="auto">
            <a:xfrm>
              <a:off x="816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29846" name="Rectangle 72"/>
            <p:cNvSpPr>
              <a:spLocks noChangeArrowheads="1"/>
            </p:cNvSpPr>
            <p:nvPr/>
          </p:nvSpPr>
          <p:spPr bwMode="auto">
            <a:xfrm>
              <a:off x="1200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9847" name="Rectangle 73"/>
            <p:cNvSpPr>
              <a:spLocks noChangeArrowheads="1"/>
            </p:cNvSpPr>
            <p:nvPr/>
          </p:nvSpPr>
          <p:spPr bwMode="auto">
            <a:xfrm>
              <a:off x="1584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29848" name="Rectangle 74"/>
            <p:cNvSpPr>
              <a:spLocks noChangeArrowheads="1"/>
            </p:cNvSpPr>
            <p:nvPr/>
          </p:nvSpPr>
          <p:spPr bwMode="auto">
            <a:xfrm>
              <a:off x="1968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9849" name="Rectangle 75"/>
            <p:cNvSpPr>
              <a:spLocks noChangeArrowheads="1"/>
            </p:cNvSpPr>
            <p:nvPr/>
          </p:nvSpPr>
          <p:spPr bwMode="auto">
            <a:xfrm>
              <a:off x="2352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29850" name="Rectangle 76"/>
            <p:cNvSpPr>
              <a:spLocks noChangeArrowheads="1"/>
            </p:cNvSpPr>
            <p:nvPr/>
          </p:nvSpPr>
          <p:spPr bwMode="auto">
            <a:xfrm>
              <a:off x="2736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29851" name="Rectangle 77"/>
            <p:cNvSpPr>
              <a:spLocks noChangeArrowheads="1"/>
            </p:cNvSpPr>
            <p:nvPr/>
          </p:nvSpPr>
          <p:spPr bwMode="auto">
            <a:xfrm>
              <a:off x="3120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Đ</a:t>
              </a:r>
            </a:p>
          </p:txBody>
        </p:sp>
        <p:sp>
          <p:nvSpPr>
            <p:cNvPr id="29852" name="Rectangle 78"/>
            <p:cNvSpPr>
              <a:spLocks noChangeArrowheads="1"/>
            </p:cNvSpPr>
            <p:nvPr/>
          </p:nvSpPr>
          <p:spPr bwMode="auto">
            <a:xfrm>
              <a:off x="3504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29853" name="Rectangle 79"/>
            <p:cNvSpPr>
              <a:spLocks noChangeArrowheads="1"/>
            </p:cNvSpPr>
            <p:nvPr/>
          </p:nvSpPr>
          <p:spPr bwMode="auto">
            <a:xfrm>
              <a:off x="3888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29854" name="Rectangle 80"/>
            <p:cNvSpPr>
              <a:spLocks noChangeArrowheads="1"/>
            </p:cNvSpPr>
            <p:nvPr/>
          </p:nvSpPr>
          <p:spPr bwMode="auto">
            <a:xfrm>
              <a:off x="4272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29855" name="Rectangle 81"/>
            <p:cNvSpPr>
              <a:spLocks noChangeArrowheads="1"/>
            </p:cNvSpPr>
            <p:nvPr/>
          </p:nvSpPr>
          <p:spPr bwMode="auto">
            <a:xfrm>
              <a:off x="4656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29856" name="Rectangle 82"/>
            <p:cNvSpPr>
              <a:spLocks noChangeArrowheads="1"/>
            </p:cNvSpPr>
            <p:nvPr/>
          </p:nvSpPr>
          <p:spPr bwMode="auto">
            <a:xfrm>
              <a:off x="5040" y="57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T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990600" y="1676400"/>
            <a:ext cx="4876800" cy="685800"/>
            <a:chOff x="816" y="1008"/>
            <a:chExt cx="3072" cy="4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837" name="Rectangle 84"/>
            <p:cNvSpPr>
              <a:spLocks noChangeArrowheads="1"/>
            </p:cNvSpPr>
            <p:nvPr/>
          </p:nvSpPr>
          <p:spPr bwMode="auto">
            <a:xfrm>
              <a:off x="816" y="100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9838" name="Rectangle 85"/>
            <p:cNvSpPr>
              <a:spLocks noChangeArrowheads="1"/>
            </p:cNvSpPr>
            <p:nvPr/>
          </p:nvSpPr>
          <p:spPr bwMode="auto">
            <a:xfrm>
              <a:off x="1200" y="100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29839" name="Rectangle 86"/>
            <p:cNvSpPr>
              <a:spLocks noChangeArrowheads="1"/>
            </p:cNvSpPr>
            <p:nvPr/>
          </p:nvSpPr>
          <p:spPr bwMode="auto">
            <a:xfrm>
              <a:off x="1584" y="100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9840" name="Rectangle 87"/>
            <p:cNvSpPr>
              <a:spLocks noChangeArrowheads="1"/>
            </p:cNvSpPr>
            <p:nvPr/>
          </p:nvSpPr>
          <p:spPr bwMode="auto">
            <a:xfrm>
              <a:off x="1968" y="100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T</a:t>
              </a:r>
            </a:p>
          </p:txBody>
        </p:sp>
        <p:sp>
          <p:nvSpPr>
            <p:cNvPr id="29841" name="Rectangle 88"/>
            <p:cNvSpPr>
              <a:spLocks noChangeArrowheads="1"/>
            </p:cNvSpPr>
            <p:nvPr/>
          </p:nvSpPr>
          <p:spPr bwMode="auto">
            <a:xfrm>
              <a:off x="2352" y="100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T</a:t>
              </a:r>
            </a:p>
          </p:txBody>
        </p:sp>
        <p:sp>
          <p:nvSpPr>
            <p:cNvPr id="29842" name="Rectangle 89"/>
            <p:cNvSpPr>
              <a:spLocks noChangeArrowheads="1"/>
            </p:cNvSpPr>
            <p:nvPr/>
          </p:nvSpPr>
          <p:spPr bwMode="auto">
            <a:xfrm>
              <a:off x="2736" y="100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29843" name="Rectangle 90"/>
            <p:cNvSpPr>
              <a:spLocks noChangeArrowheads="1"/>
            </p:cNvSpPr>
            <p:nvPr/>
          </p:nvSpPr>
          <p:spPr bwMode="auto">
            <a:xfrm>
              <a:off x="3120" y="100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29844" name="Rectangle 91"/>
            <p:cNvSpPr>
              <a:spLocks noChangeArrowheads="1"/>
            </p:cNvSpPr>
            <p:nvPr/>
          </p:nvSpPr>
          <p:spPr bwMode="auto">
            <a:xfrm>
              <a:off x="3504" y="100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H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90600" y="2362200"/>
            <a:ext cx="3657600" cy="685800"/>
            <a:chOff x="816" y="1440"/>
            <a:chExt cx="2304" cy="4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831" name="Rectangle 93"/>
            <p:cNvSpPr>
              <a:spLocks noChangeArrowheads="1"/>
            </p:cNvSpPr>
            <p:nvPr/>
          </p:nvSpPr>
          <p:spPr bwMode="auto">
            <a:xfrm>
              <a:off x="816" y="1440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29832" name="Rectangle 94"/>
            <p:cNvSpPr>
              <a:spLocks noChangeArrowheads="1"/>
            </p:cNvSpPr>
            <p:nvPr/>
          </p:nvSpPr>
          <p:spPr bwMode="auto">
            <a:xfrm>
              <a:off x="1200" y="1440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29833" name="Rectangle 95"/>
            <p:cNvSpPr>
              <a:spLocks noChangeArrowheads="1"/>
            </p:cNvSpPr>
            <p:nvPr/>
          </p:nvSpPr>
          <p:spPr bwMode="auto">
            <a:xfrm>
              <a:off x="1584" y="1440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29834" name="Rectangle 96"/>
            <p:cNvSpPr>
              <a:spLocks noChangeArrowheads="1"/>
            </p:cNvSpPr>
            <p:nvPr/>
          </p:nvSpPr>
          <p:spPr bwMode="auto">
            <a:xfrm>
              <a:off x="1968" y="1440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9835" name="Rectangle 97"/>
            <p:cNvSpPr>
              <a:spLocks noChangeArrowheads="1"/>
            </p:cNvSpPr>
            <p:nvPr/>
          </p:nvSpPr>
          <p:spPr bwMode="auto">
            <a:xfrm>
              <a:off x="2352" y="1440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29836" name="Rectangle 98"/>
            <p:cNvSpPr>
              <a:spLocks noChangeArrowheads="1"/>
            </p:cNvSpPr>
            <p:nvPr/>
          </p:nvSpPr>
          <p:spPr bwMode="auto">
            <a:xfrm>
              <a:off x="2736" y="1440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A</a:t>
              </a:r>
            </a:p>
          </p:txBody>
        </p:sp>
      </p:grpSp>
      <p:sp>
        <p:nvSpPr>
          <p:cNvPr id="29757" name="Rectangle 99"/>
          <p:cNvSpPr>
            <a:spLocks noChangeArrowheads="1"/>
          </p:cNvSpPr>
          <p:nvPr/>
        </p:nvSpPr>
        <p:spPr bwMode="auto">
          <a:xfrm>
            <a:off x="990600" y="37338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9758" name="Rectangle 100"/>
          <p:cNvSpPr>
            <a:spLocks noChangeArrowheads="1"/>
          </p:cNvSpPr>
          <p:nvPr/>
        </p:nvSpPr>
        <p:spPr bwMode="auto">
          <a:xfrm>
            <a:off x="8305800" y="4419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149605" name="Text Box 101"/>
          <p:cNvSpPr txBox="1">
            <a:spLocks noChangeArrowheads="1"/>
          </p:cNvSpPr>
          <p:nvPr/>
        </p:nvSpPr>
        <p:spPr bwMode="auto">
          <a:xfrm>
            <a:off x="152400" y="60198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1. Sản phẩm thu được khi cacbon cháy trong không khí là?</a:t>
            </a:r>
          </a:p>
        </p:txBody>
      </p:sp>
      <p:sp>
        <p:nvSpPr>
          <p:cNvPr id="149606" name="Text Box 102"/>
          <p:cNvSpPr txBox="1">
            <a:spLocks noChangeArrowheads="1"/>
          </p:cNvSpPr>
          <p:nvPr/>
        </p:nvSpPr>
        <p:spPr bwMode="auto">
          <a:xfrm>
            <a:off x="533400" y="60198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2. Loại than nào dùng để làm mặt nạ phòng độc?</a:t>
            </a:r>
          </a:p>
        </p:txBody>
      </p: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33400" y="5853113"/>
            <a:ext cx="7696200" cy="852487"/>
            <a:chOff x="432" y="3351"/>
            <a:chExt cx="4848" cy="537"/>
          </a:xfrm>
        </p:grpSpPr>
        <p:sp>
          <p:nvSpPr>
            <p:cNvPr id="29823" name="Text Box 104"/>
            <p:cNvSpPr txBox="1">
              <a:spLocks noChangeArrowheads="1"/>
            </p:cNvSpPr>
            <p:nvPr/>
          </p:nvSpPr>
          <p:spPr bwMode="auto">
            <a:xfrm>
              <a:off x="432" y="3351"/>
              <a:ext cx="4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3. Phản ứng sau Cacbon thể hiện tính chất gì?</a:t>
              </a:r>
              <a:endParaRPr lang="en-US" sz="2400">
                <a:solidFill>
                  <a:srgbClr val="FF3300"/>
                </a:solidFill>
              </a:endParaRPr>
            </a:p>
          </p:txBody>
        </p:sp>
        <p:grpSp>
          <p:nvGrpSpPr>
            <p:cNvPr id="29824" name="Group 105"/>
            <p:cNvGrpSpPr>
              <a:grpSpLocks/>
            </p:cNvGrpSpPr>
            <p:nvPr/>
          </p:nvGrpSpPr>
          <p:grpSpPr bwMode="auto">
            <a:xfrm>
              <a:off x="1440" y="3504"/>
              <a:ext cx="2357" cy="384"/>
              <a:chOff x="1440" y="3504"/>
              <a:chExt cx="2357" cy="384"/>
            </a:xfrm>
          </p:grpSpPr>
          <p:sp>
            <p:nvSpPr>
              <p:cNvPr id="29825" name="Text Box 106"/>
              <p:cNvSpPr txBox="1">
                <a:spLocks noChangeArrowheads="1"/>
              </p:cNvSpPr>
              <p:nvPr/>
            </p:nvSpPr>
            <p:spPr bwMode="auto">
              <a:xfrm>
                <a:off x="1776" y="360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6600CC"/>
                    </a:solidFill>
                  </a:rPr>
                  <a:t>+</a:t>
                </a:r>
              </a:p>
            </p:txBody>
          </p:sp>
          <p:sp>
            <p:nvSpPr>
              <p:cNvPr id="29826" name="Text Box 107"/>
              <p:cNvSpPr txBox="1">
                <a:spLocks noChangeArrowheads="1"/>
              </p:cNvSpPr>
              <p:nvPr/>
            </p:nvSpPr>
            <p:spPr bwMode="auto">
              <a:xfrm>
                <a:off x="1440" y="360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6600CC"/>
                    </a:solidFill>
                  </a:rPr>
                  <a:t>3C  </a:t>
                </a:r>
              </a:p>
            </p:txBody>
          </p:sp>
          <p:sp>
            <p:nvSpPr>
              <p:cNvPr id="29827" name="Text Box 108"/>
              <p:cNvSpPr txBox="1">
                <a:spLocks noChangeArrowheads="1"/>
              </p:cNvSpPr>
              <p:nvPr/>
            </p:nvSpPr>
            <p:spPr bwMode="auto">
              <a:xfrm>
                <a:off x="2112" y="3600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6600CC"/>
                    </a:solidFill>
                  </a:rPr>
                  <a:t>4Al</a:t>
                </a:r>
              </a:p>
            </p:txBody>
          </p:sp>
          <p:sp>
            <p:nvSpPr>
              <p:cNvPr id="29828" name="Line 109"/>
              <p:cNvSpPr>
                <a:spLocks noChangeShapeType="1"/>
              </p:cNvSpPr>
              <p:nvPr/>
            </p:nvSpPr>
            <p:spPr bwMode="auto">
              <a:xfrm>
                <a:off x="2640" y="3744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9" name="Text Box 110"/>
              <p:cNvSpPr txBox="1">
                <a:spLocks noChangeArrowheads="1"/>
              </p:cNvSpPr>
              <p:nvPr/>
            </p:nvSpPr>
            <p:spPr bwMode="auto">
              <a:xfrm>
                <a:off x="3208" y="3600"/>
                <a:ext cx="5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1">
                    <a:solidFill>
                      <a:srgbClr val="6600CC"/>
                    </a:solidFill>
                  </a:rPr>
                  <a:t>Al</a:t>
                </a:r>
                <a:r>
                  <a:rPr lang="en-US" sz="2400" b="1" baseline="-25000">
                    <a:solidFill>
                      <a:srgbClr val="6600CC"/>
                    </a:solidFill>
                  </a:rPr>
                  <a:t>4</a:t>
                </a:r>
                <a:r>
                  <a:rPr lang="en-US" sz="2400" b="1">
                    <a:solidFill>
                      <a:srgbClr val="6600CC"/>
                    </a:solidFill>
                  </a:rPr>
                  <a:t>C</a:t>
                </a:r>
                <a:r>
                  <a:rPr lang="en-US" sz="2400" b="1" baseline="-25000">
                    <a:solidFill>
                      <a:srgbClr val="6600CC"/>
                    </a:solidFill>
                  </a:rPr>
                  <a:t>3</a:t>
                </a:r>
                <a:endParaRPr lang="en-US" sz="24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29830" name="Text Box 111"/>
              <p:cNvSpPr txBox="1">
                <a:spLocks noChangeArrowheads="1"/>
              </p:cNvSpPr>
              <p:nvPr/>
            </p:nvSpPr>
            <p:spPr bwMode="auto">
              <a:xfrm>
                <a:off x="2640" y="350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6600CC"/>
                    </a:solidFill>
                  </a:rPr>
                  <a:t>t</a:t>
                </a:r>
                <a:r>
                  <a:rPr lang="en-US" sz="2400" b="1" baseline="30000">
                    <a:solidFill>
                      <a:srgbClr val="6600CC"/>
                    </a:solidFill>
                  </a:rPr>
                  <a:t>o</a:t>
                </a:r>
                <a:endParaRPr lang="en-US" sz="2400" b="1">
                  <a:solidFill>
                    <a:srgbClr val="6600CC"/>
                  </a:solidFill>
                </a:endParaRPr>
              </a:p>
            </p:txBody>
          </p:sp>
        </p:grpSp>
      </p:grpSp>
      <p:sp>
        <p:nvSpPr>
          <p:cNvPr id="149616" name="Text Box 112"/>
          <p:cNvSpPr txBox="1">
            <a:spLocks noChangeArrowheads="1"/>
          </p:cNvSpPr>
          <p:nvPr/>
        </p:nvSpPr>
        <p:spPr bwMode="auto">
          <a:xfrm>
            <a:off x="533400" y="601980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4. Cấu trúc của kim cương?</a:t>
            </a:r>
          </a:p>
        </p:txBody>
      </p:sp>
      <p:sp>
        <p:nvSpPr>
          <p:cNvPr id="29763" name="Rectangle 113"/>
          <p:cNvSpPr>
            <a:spLocks noChangeArrowheads="1"/>
          </p:cNvSpPr>
          <p:nvPr/>
        </p:nvSpPr>
        <p:spPr bwMode="auto">
          <a:xfrm>
            <a:off x="990600" y="30480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00FF"/>
              </a:solidFill>
            </a:endParaRPr>
          </a:p>
        </p:txBody>
      </p: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990600" y="3048000"/>
            <a:ext cx="5486400" cy="685800"/>
            <a:chOff x="816" y="1872"/>
            <a:chExt cx="3456" cy="4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814" name="Rectangle 115"/>
            <p:cNvSpPr>
              <a:spLocks noChangeArrowheads="1"/>
            </p:cNvSpPr>
            <p:nvPr/>
          </p:nvSpPr>
          <p:spPr bwMode="auto">
            <a:xfrm>
              <a:off x="1200" y="1872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Ư</a:t>
              </a:r>
            </a:p>
          </p:txBody>
        </p:sp>
        <p:sp>
          <p:nvSpPr>
            <p:cNvPr id="29815" name="Rectangle 116"/>
            <p:cNvSpPr>
              <a:spLocks noChangeArrowheads="1"/>
            </p:cNvSpPr>
            <p:nvPr/>
          </p:nvSpPr>
          <p:spPr bwMode="auto">
            <a:xfrm>
              <a:off x="1584" y="1872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29816" name="Rectangle 117"/>
            <p:cNvSpPr>
              <a:spLocks noChangeArrowheads="1"/>
            </p:cNvSpPr>
            <p:nvPr/>
          </p:nvSpPr>
          <p:spPr bwMode="auto">
            <a:xfrm>
              <a:off x="1968" y="1872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29817" name="Rectangle 118"/>
            <p:cNvSpPr>
              <a:spLocks noChangeArrowheads="1"/>
            </p:cNvSpPr>
            <p:nvPr/>
          </p:nvSpPr>
          <p:spPr bwMode="auto">
            <a:xfrm>
              <a:off x="2352" y="1872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Ê</a:t>
              </a:r>
            </a:p>
          </p:txBody>
        </p:sp>
        <p:sp>
          <p:nvSpPr>
            <p:cNvPr id="29818" name="Rectangle 119"/>
            <p:cNvSpPr>
              <a:spLocks noChangeArrowheads="1"/>
            </p:cNvSpPr>
            <p:nvPr/>
          </p:nvSpPr>
          <p:spPr bwMode="auto">
            <a:xfrm>
              <a:off x="2736" y="1872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29819" name="Rectangle 120"/>
            <p:cNvSpPr>
              <a:spLocks noChangeArrowheads="1"/>
            </p:cNvSpPr>
            <p:nvPr/>
          </p:nvSpPr>
          <p:spPr bwMode="auto">
            <a:xfrm>
              <a:off x="3120" y="1872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Đ</a:t>
              </a:r>
            </a:p>
          </p:txBody>
        </p:sp>
        <p:sp>
          <p:nvSpPr>
            <p:cNvPr id="29820" name="Rectangle 121"/>
            <p:cNvSpPr>
              <a:spLocks noChangeArrowheads="1"/>
            </p:cNvSpPr>
            <p:nvPr/>
          </p:nvSpPr>
          <p:spPr bwMode="auto">
            <a:xfrm>
              <a:off x="3504" y="1872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Ê</a:t>
              </a:r>
            </a:p>
          </p:txBody>
        </p:sp>
        <p:sp>
          <p:nvSpPr>
            <p:cNvPr id="29821" name="Rectangle 122"/>
            <p:cNvSpPr>
              <a:spLocks noChangeArrowheads="1"/>
            </p:cNvSpPr>
            <p:nvPr/>
          </p:nvSpPr>
          <p:spPr bwMode="auto">
            <a:xfrm>
              <a:off x="3888" y="1872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29822" name="Rectangle 123"/>
            <p:cNvSpPr>
              <a:spLocks noChangeArrowheads="1"/>
            </p:cNvSpPr>
            <p:nvPr/>
          </p:nvSpPr>
          <p:spPr bwMode="auto">
            <a:xfrm>
              <a:off x="816" y="1872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T</a:t>
              </a:r>
            </a:p>
          </p:txBody>
        </p:sp>
      </p:grpSp>
      <p:sp>
        <p:nvSpPr>
          <p:cNvPr id="149628" name="Text Box 124"/>
          <p:cNvSpPr txBox="1">
            <a:spLocks noChangeArrowheads="1"/>
          </p:cNvSpPr>
          <p:nvPr/>
        </p:nvSpPr>
        <p:spPr bwMode="auto">
          <a:xfrm>
            <a:off x="457200" y="60198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5. Vì kim cương rất.... nên dùng làm dao cắt thủy tinh</a:t>
            </a:r>
          </a:p>
        </p:txBody>
      </p:sp>
      <p:grpSp>
        <p:nvGrpSpPr>
          <p:cNvPr id="9" name="Group 125"/>
          <p:cNvGrpSpPr>
            <a:grpSpLocks/>
          </p:cNvGrpSpPr>
          <p:nvPr/>
        </p:nvGrpSpPr>
        <p:grpSpPr bwMode="auto">
          <a:xfrm>
            <a:off x="990600" y="5105400"/>
            <a:ext cx="3048000" cy="685800"/>
            <a:chOff x="816" y="3168"/>
            <a:chExt cx="1920" cy="4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809" name="Rectangle 126"/>
            <p:cNvSpPr>
              <a:spLocks noChangeArrowheads="1"/>
            </p:cNvSpPr>
            <p:nvPr/>
          </p:nvSpPr>
          <p:spPr bwMode="auto">
            <a:xfrm>
              <a:off x="816" y="316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M</a:t>
              </a:r>
            </a:p>
          </p:txBody>
        </p:sp>
        <p:sp>
          <p:nvSpPr>
            <p:cNvPr id="29810" name="Rectangle 127"/>
            <p:cNvSpPr>
              <a:spLocks noChangeArrowheads="1"/>
            </p:cNvSpPr>
            <p:nvPr/>
          </p:nvSpPr>
          <p:spPr bwMode="auto">
            <a:xfrm>
              <a:off x="1200" y="316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Ê</a:t>
              </a:r>
            </a:p>
          </p:txBody>
        </p:sp>
        <p:sp>
          <p:nvSpPr>
            <p:cNvPr id="29811" name="Rectangle 128"/>
            <p:cNvSpPr>
              <a:spLocks noChangeArrowheads="1"/>
            </p:cNvSpPr>
            <p:nvPr/>
          </p:nvSpPr>
          <p:spPr bwMode="auto">
            <a:xfrm>
              <a:off x="1584" y="316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29812" name="Rectangle 129"/>
            <p:cNvSpPr>
              <a:spLocks noChangeArrowheads="1"/>
            </p:cNvSpPr>
            <p:nvPr/>
          </p:nvSpPr>
          <p:spPr bwMode="auto">
            <a:xfrm>
              <a:off x="1968" y="316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9813" name="Rectangle 130"/>
            <p:cNvSpPr>
              <a:spLocks noChangeArrowheads="1"/>
            </p:cNvSpPr>
            <p:nvPr/>
          </p:nvSpPr>
          <p:spPr bwMode="auto">
            <a:xfrm>
              <a:off x="2352" y="3168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N</a:t>
              </a:r>
            </a:p>
          </p:txBody>
        </p:sp>
      </p:grpSp>
      <p:sp>
        <p:nvSpPr>
          <p:cNvPr id="149635" name="Text Box 131"/>
          <p:cNvSpPr txBox="1">
            <a:spLocks noChangeArrowheads="1"/>
          </p:cNvSpPr>
          <p:nvPr/>
        </p:nvSpPr>
        <p:spPr bwMode="auto">
          <a:xfrm>
            <a:off x="304800" y="5883275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6. Sản phẩm tạo thành khi Cacbon tác dụng với kim loại ở nhiệt độ cao là?</a:t>
            </a:r>
          </a:p>
        </p:txBody>
      </p: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990600" y="4419600"/>
            <a:ext cx="7924800" cy="685800"/>
            <a:chOff x="816" y="2736"/>
            <a:chExt cx="4992" cy="4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796" name="Rectangle 133"/>
            <p:cNvSpPr>
              <a:spLocks noChangeArrowheads="1"/>
            </p:cNvSpPr>
            <p:nvPr/>
          </p:nvSpPr>
          <p:spPr bwMode="auto">
            <a:xfrm>
              <a:off x="1200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9797" name="Rectangle 134"/>
            <p:cNvSpPr>
              <a:spLocks noChangeArrowheads="1"/>
            </p:cNvSpPr>
            <p:nvPr/>
          </p:nvSpPr>
          <p:spPr bwMode="auto">
            <a:xfrm>
              <a:off x="1584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29798" name="Rectangle 135"/>
            <p:cNvSpPr>
              <a:spLocks noChangeArrowheads="1"/>
            </p:cNvSpPr>
            <p:nvPr/>
          </p:nvSpPr>
          <p:spPr bwMode="auto">
            <a:xfrm>
              <a:off x="1968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9799" name="Rectangle 136"/>
            <p:cNvSpPr>
              <a:spLocks noChangeArrowheads="1"/>
            </p:cNvSpPr>
            <p:nvPr/>
          </p:nvSpPr>
          <p:spPr bwMode="auto">
            <a:xfrm>
              <a:off x="2352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U</a:t>
              </a:r>
            </a:p>
          </p:txBody>
        </p:sp>
        <p:sp>
          <p:nvSpPr>
            <p:cNvPr id="29800" name="Rectangle 137"/>
            <p:cNvSpPr>
              <a:spLocks noChangeArrowheads="1"/>
            </p:cNvSpPr>
            <p:nvPr/>
          </p:nvSpPr>
          <p:spPr bwMode="auto">
            <a:xfrm>
              <a:off x="2736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9801" name="Rectangle 138"/>
            <p:cNvSpPr>
              <a:spLocks noChangeArrowheads="1"/>
            </p:cNvSpPr>
            <p:nvPr/>
          </p:nvSpPr>
          <p:spPr bwMode="auto">
            <a:xfrm>
              <a:off x="3120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9802" name="Rectangle 139"/>
            <p:cNvSpPr>
              <a:spLocks noChangeArrowheads="1"/>
            </p:cNvSpPr>
            <p:nvPr/>
          </p:nvSpPr>
          <p:spPr bwMode="auto">
            <a:xfrm>
              <a:off x="3504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29803" name="Rectangle 140"/>
            <p:cNvSpPr>
              <a:spLocks noChangeArrowheads="1"/>
            </p:cNvSpPr>
            <p:nvPr/>
          </p:nvSpPr>
          <p:spPr bwMode="auto">
            <a:xfrm>
              <a:off x="3888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M</a:t>
              </a:r>
            </a:p>
          </p:txBody>
        </p:sp>
        <p:sp>
          <p:nvSpPr>
            <p:cNvPr id="29804" name="Rectangle 141"/>
            <p:cNvSpPr>
              <a:spLocks noChangeArrowheads="1"/>
            </p:cNvSpPr>
            <p:nvPr/>
          </p:nvSpPr>
          <p:spPr bwMode="auto">
            <a:xfrm>
              <a:off x="4272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29805" name="Rectangle 142"/>
            <p:cNvSpPr>
              <a:spLocks noChangeArrowheads="1"/>
            </p:cNvSpPr>
            <p:nvPr/>
          </p:nvSpPr>
          <p:spPr bwMode="auto">
            <a:xfrm>
              <a:off x="4656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29806" name="Rectangle 143"/>
            <p:cNvSpPr>
              <a:spLocks noChangeArrowheads="1"/>
            </p:cNvSpPr>
            <p:nvPr/>
          </p:nvSpPr>
          <p:spPr bwMode="auto">
            <a:xfrm>
              <a:off x="5040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9807" name="Rectangle 144"/>
            <p:cNvSpPr>
              <a:spLocks noChangeArrowheads="1"/>
            </p:cNvSpPr>
            <p:nvPr/>
          </p:nvSpPr>
          <p:spPr bwMode="auto">
            <a:xfrm>
              <a:off x="5424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29808" name="Rectangle 145"/>
            <p:cNvSpPr>
              <a:spLocks noChangeArrowheads="1"/>
            </p:cNvSpPr>
            <p:nvPr/>
          </p:nvSpPr>
          <p:spPr bwMode="auto">
            <a:xfrm>
              <a:off x="816" y="273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C</a:t>
              </a:r>
            </a:p>
          </p:txBody>
        </p:sp>
      </p:grpSp>
      <p:sp>
        <p:nvSpPr>
          <p:cNvPr id="29769" name="Rectangle 146"/>
          <p:cNvSpPr>
            <a:spLocks noChangeArrowheads="1"/>
          </p:cNvSpPr>
          <p:nvPr/>
        </p:nvSpPr>
        <p:spPr bwMode="auto">
          <a:xfrm>
            <a:off x="1600200" y="37338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grpSp>
        <p:nvGrpSpPr>
          <p:cNvPr id="11" name="Group 147"/>
          <p:cNvGrpSpPr>
            <a:grpSpLocks/>
          </p:cNvGrpSpPr>
          <p:nvPr/>
        </p:nvGrpSpPr>
        <p:grpSpPr bwMode="auto">
          <a:xfrm>
            <a:off x="990600" y="3733800"/>
            <a:ext cx="2438400" cy="685800"/>
            <a:chOff x="816" y="2304"/>
            <a:chExt cx="1536" cy="4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792" name="Rectangle 148"/>
            <p:cNvSpPr>
              <a:spLocks noChangeArrowheads="1"/>
            </p:cNvSpPr>
            <p:nvPr/>
          </p:nvSpPr>
          <p:spPr bwMode="auto">
            <a:xfrm>
              <a:off x="1584" y="2304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29793" name="Rectangle 149"/>
            <p:cNvSpPr>
              <a:spLocks noChangeArrowheads="1"/>
            </p:cNvSpPr>
            <p:nvPr/>
          </p:nvSpPr>
          <p:spPr bwMode="auto">
            <a:xfrm>
              <a:off x="1968" y="2304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G</a:t>
              </a:r>
            </a:p>
          </p:txBody>
        </p:sp>
        <p:sp>
          <p:nvSpPr>
            <p:cNvPr id="29794" name="Rectangle 150"/>
            <p:cNvSpPr>
              <a:spLocks noChangeArrowheads="1"/>
            </p:cNvSpPr>
            <p:nvPr/>
          </p:nvSpPr>
          <p:spPr bwMode="auto">
            <a:xfrm>
              <a:off x="816" y="2304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29795" name="Rectangle 151"/>
            <p:cNvSpPr>
              <a:spLocks noChangeArrowheads="1"/>
            </p:cNvSpPr>
            <p:nvPr/>
          </p:nvSpPr>
          <p:spPr bwMode="auto">
            <a:xfrm>
              <a:off x="1200" y="2304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</a:rPr>
                <a:t>Ư</a:t>
              </a:r>
            </a:p>
          </p:txBody>
        </p:sp>
      </p:grpSp>
      <p:grpSp>
        <p:nvGrpSpPr>
          <p:cNvPr id="29771" name="Group 153"/>
          <p:cNvGrpSpPr>
            <a:grpSpLocks/>
          </p:cNvGrpSpPr>
          <p:nvPr/>
        </p:nvGrpSpPr>
        <p:grpSpPr bwMode="auto">
          <a:xfrm>
            <a:off x="1295400" y="228600"/>
            <a:ext cx="4267200" cy="685800"/>
            <a:chOff x="528" y="96"/>
            <a:chExt cx="2688" cy="432"/>
          </a:xfrm>
        </p:grpSpPr>
        <p:sp>
          <p:nvSpPr>
            <p:cNvPr id="29785" name="Rectangle 154" descr="Large checker board"/>
            <p:cNvSpPr>
              <a:spLocks noChangeArrowheads="1"/>
            </p:cNvSpPr>
            <p:nvPr/>
          </p:nvSpPr>
          <p:spPr bwMode="auto">
            <a:xfrm>
              <a:off x="528" y="96"/>
              <a:ext cx="384" cy="432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D60093"/>
                </a:solidFill>
              </a:endParaRPr>
            </a:p>
          </p:txBody>
        </p:sp>
        <p:sp>
          <p:nvSpPr>
            <p:cNvPr id="29786" name="Rectangle 155" descr="Large checker board"/>
            <p:cNvSpPr>
              <a:spLocks noChangeArrowheads="1"/>
            </p:cNvSpPr>
            <p:nvPr/>
          </p:nvSpPr>
          <p:spPr bwMode="auto">
            <a:xfrm>
              <a:off x="912" y="96"/>
              <a:ext cx="384" cy="432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D60093"/>
                </a:solidFill>
              </a:endParaRPr>
            </a:p>
          </p:txBody>
        </p:sp>
        <p:sp>
          <p:nvSpPr>
            <p:cNvPr id="29787" name="Rectangle 156" descr="Large checker board"/>
            <p:cNvSpPr>
              <a:spLocks noChangeArrowheads="1"/>
            </p:cNvSpPr>
            <p:nvPr/>
          </p:nvSpPr>
          <p:spPr bwMode="auto">
            <a:xfrm>
              <a:off x="1296" y="96"/>
              <a:ext cx="384" cy="432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D60093"/>
                </a:solidFill>
              </a:endParaRPr>
            </a:p>
          </p:txBody>
        </p:sp>
        <p:sp>
          <p:nvSpPr>
            <p:cNvPr id="29788" name="Rectangle 157" descr="Large checker board"/>
            <p:cNvSpPr>
              <a:spLocks noChangeArrowheads="1"/>
            </p:cNvSpPr>
            <p:nvPr/>
          </p:nvSpPr>
          <p:spPr bwMode="auto">
            <a:xfrm>
              <a:off x="1680" y="96"/>
              <a:ext cx="384" cy="432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D60093"/>
                </a:solidFill>
              </a:endParaRPr>
            </a:p>
          </p:txBody>
        </p:sp>
        <p:sp>
          <p:nvSpPr>
            <p:cNvPr id="29789" name="Rectangle 158" descr="Large checker board"/>
            <p:cNvSpPr>
              <a:spLocks noChangeArrowheads="1"/>
            </p:cNvSpPr>
            <p:nvPr/>
          </p:nvSpPr>
          <p:spPr bwMode="auto">
            <a:xfrm>
              <a:off x="2064" y="96"/>
              <a:ext cx="384" cy="432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D60093"/>
                </a:solidFill>
              </a:endParaRPr>
            </a:p>
          </p:txBody>
        </p:sp>
        <p:sp>
          <p:nvSpPr>
            <p:cNvPr id="29790" name="Rectangle 159" descr="Large checker board"/>
            <p:cNvSpPr>
              <a:spLocks noChangeArrowheads="1"/>
            </p:cNvSpPr>
            <p:nvPr/>
          </p:nvSpPr>
          <p:spPr bwMode="auto">
            <a:xfrm>
              <a:off x="2448" y="96"/>
              <a:ext cx="384" cy="432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D60093"/>
                </a:solidFill>
              </a:endParaRPr>
            </a:p>
          </p:txBody>
        </p:sp>
        <p:sp>
          <p:nvSpPr>
            <p:cNvPr id="29791" name="Rectangle 160" descr="Large checker board"/>
            <p:cNvSpPr>
              <a:spLocks noChangeArrowheads="1"/>
            </p:cNvSpPr>
            <p:nvPr/>
          </p:nvSpPr>
          <p:spPr bwMode="auto">
            <a:xfrm>
              <a:off x="2832" y="96"/>
              <a:ext cx="384" cy="432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D60093"/>
                </a:solidFill>
              </a:endParaRPr>
            </a:p>
          </p:txBody>
        </p:sp>
      </p:grpSp>
      <p:grpSp>
        <p:nvGrpSpPr>
          <p:cNvPr id="13" name="Group 161"/>
          <p:cNvGrpSpPr>
            <a:grpSpLocks/>
          </p:cNvGrpSpPr>
          <p:nvPr/>
        </p:nvGrpSpPr>
        <p:grpSpPr bwMode="auto">
          <a:xfrm>
            <a:off x="1295400" y="228600"/>
            <a:ext cx="4267200" cy="685800"/>
            <a:chOff x="528" y="96"/>
            <a:chExt cx="2688" cy="4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778" name="Rectangle 162"/>
            <p:cNvSpPr>
              <a:spLocks noChangeArrowheads="1"/>
            </p:cNvSpPr>
            <p:nvPr/>
          </p:nvSpPr>
          <p:spPr bwMode="auto">
            <a:xfrm>
              <a:off x="528" y="9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29779" name="Rectangle 163"/>
            <p:cNvSpPr>
              <a:spLocks noChangeArrowheads="1"/>
            </p:cNvSpPr>
            <p:nvPr/>
          </p:nvSpPr>
          <p:spPr bwMode="auto">
            <a:xfrm>
              <a:off x="912" y="9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Í</a:t>
              </a:r>
            </a:p>
          </p:txBody>
        </p:sp>
        <p:sp>
          <p:nvSpPr>
            <p:cNvPr id="29780" name="Rectangle 164"/>
            <p:cNvSpPr>
              <a:spLocks noChangeArrowheads="1"/>
            </p:cNvSpPr>
            <p:nvPr/>
          </p:nvSpPr>
          <p:spPr bwMode="auto">
            <a:xfrm>
              <a:off x="1296" y="9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29781" name="Rectangle 165"/>
            <p:cNvSpPr>
              <a:spLocks noChangeArrowheads="1"/>
            </p:cNvSpPr>
            <p:nvPr/>
          </p:nvSpPr>
          <p:spPr bwMode="auto">
            <a:xfrm>
              <a:off x="1680" y="9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9782" name="Rectangle 166"/>
            <p:cNvSpPr>
              <a:spLocks noChangeArrowheads="1"/>
            </p:cNvSpPr>
            <p:nvPr/>
          </p:nvSpPr>
          <p:spPr bwMode="auto">
            <a:xfrm>
              <a:off x="2064" y="9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9783" name="Rectangle 167"/>
            <p:cNvSpPr>
              <a:spLocks noChangeArrowheads="1"/>
            </p:cNvSpPr>
            <p:nvPr/>
          </p:nvSpPr>
          <p:spPr bwMode="auto">
            <a:xfrm>
              <a:off x="2448" y="9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9784" name="Rectangle 168"/>
            <p:cNvSpPr>
              <a:spLocks noChangeArrowheads="1"/>
            </p:cNvSpPr>
            <p:nvPr/>
          </p:nvSpPr>
          <p:spPr bwMode="auto">
            <a:xfrm>
              <a:off x="2832" y="96"/>
              <a:ext cx="384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Ử</a:t>
              </a:r>
            </a:p>
          </p:txBody>
        </p:sp>
      </p:grpSp>
      <p:sp>
        <p:nvSpPr>
          <p:cNvPr id="31918" name="Text Box 174"/>
          <p:cNvSpPr txBox="1">
            <a:spLocks noChangeArrowheads="1"/>
          </p:cNvSpPr>
          <p:nvPr/>
        </p:nvSpPr>
        <p:spPr bwMode="auto">
          <a:xfrm>
            <a:off x="76200" y="59436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22174F"/>
                </a:solidFill>
              </a:rPr>
              <a:t>7. Trong chất khí nào nguyên tử C có số oxi hóa thấp nhất?</a:t>
            </a:r>
          </a:p>
        </p:txBody>
      </p:sp>
      <p:sp>
        <p:nvSpPr>
          <p:cNvPr id="173" name="AutoShape 7"/>
          <p:cNvSpPr>
            <a:spLocks noChangeArrowheads="1"/>
          </p:cNvSpPr>
          <p:nvPr/>
        </p:nvSpPr>
        <p:spPr bwMode="auto">
          <a:xfrm>
            <a:off x="6096000" y="38100"/>
            <a:ext cx="2590800" cy="952500"/>
          </a:xfrm>
          <a:prstGeom prst="wedgeEllipseCallout">
            <a:avLst>
              <a:gd name="adj1" fmla="val 49606"/>
              <a:gd name="adj2" fmla="val 58917"/>
            </a:avLst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 dirty="0" err="1" smtClean="0">
                <a:latin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khóa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</a:rPr>
              <a:t> ???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74" name="Picture 8" descr="fel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133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393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9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0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9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9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9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0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9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49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9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0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9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9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0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9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49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9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4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9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49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9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49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9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4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9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149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8"/>
                  </p:tgtEl>
                </p:cond>
              </p:nextCondLst>
            </p:seq>
          </p:childTnLst>
        </p:cTn>
      </p:par>
    </p:tnLst>
    <p:bldLst>
      <p:bldP spid="149513" grpId="0" animBg="1"/>
      <p:bldP spid="149514" grpId="0" animBg="1"/>
      <p:bldP spid="149515" grpId="0" animBg="1"/>
      <p:bldP spid="149516" grpId="0" animBg="1"/>
      <p:bldP spid="149517" grpId="0" animBg="1"/>
      <p:bldP spid="149518" grpId="0" animBg="1"/>
      <p:bldP spid="149519" grpId="0" animBg="1"/>
      <p:bldP spid="149605" grpId="0"/>
      <p:bldP spid="149605" grpId="1"/>
      <p:bldP spid="149606" grpId="0"/>
      <p:bldP spid="149606" grpId="1"/>
      <p:bldP spid="149616" grpId="0"/>
      <p:bldP spid="149616" grpId="1"/>
      <p:bldP spid="149628" grpId="0"/>
      <p:bldP spid="149628" grpId="1"/>
      <p:bldP spid="149635" grpId="0"/>
      <p:bldP spid="149635" grpId="1"/>
      <p:bldP spid="31918" grpId="0"/>
      <p:bldP spid="31918" grpId="1"/>
      <p:bldP spid="1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57200" y="228600"/>
            <a:ext cx="8534400" cy="1981200"/>
          </a:xfrm>
          <a:prstGeom prst="cloudCallout">
            <a:avLst>
              <a:gd name="adj1" fmla="val -50194"/>
              <a:gd name="adj2" fmla="val 7204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62000" y="2209800"/>
            <a:ext cx="8229600" cy="3139023"/>
          </a:xfrm>
          <a:prstGeom prst="cloudCallout">
            <a:avLst>
              <a:gd name="adj1" fmla="val -58585"/>
              <a:gd name="adj2" fmla="val 7866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0914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133600" y="2879725"/>
            <a:ext cx="487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33CC"/>
                </a:solidFill>
              </a:rPr>
              <a:t>Chào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tạm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biệt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các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Em</a:t>
            </a:r>
            <a:r>
              <a:rPr lang="en-US" sz="3200" b="1" dirty="0">
                <a:solidFill>
                  <a:srgbClr val="0033CC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589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884238"/>
            <a:ext cx="8839200" cy="563562"/>
          </a:xfrm>
        </p:spPr>
        <p:txBody>
          <a:bodyPr>
            <a:noAutofit/>
          </a:bodyPr>
          <a:lstStyle/>
          <a:p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15: CACBON</a:t>
            </a:r>
          </a:p>
        </p:txBody>
      </p:sp>
      <p:sp>
        <p:nvSpPr>
          <p:cNvPr id="26" name="AutoShape 62"/>
          <p:cNvSpPr>
            <a:spLocks noChangeArrowheads="1"/>
          </p:cNvSpPr>
          <p:nvPr/>
        </p:nvSpPr>
        <p:spPr bwMode="gray">
          <a:xfrm>
            <a:off x="1371600" y="1752600"/>
            <a:ext cx="6707188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6" name="AutoShape 63"/>
          <p:cNvSpPr>
            <a:spLocks noChangeArrowheads="1"/>
          </p:cNvSpPr>
          <p:nvPr/>
        </p:nvSpPr>
        <p:spPr bwMode="gray">
          <a:xfrm>
            <a:off x="1281113" y="1828800"/>
            <a:ext cx="985837" cy="6350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7" name="Text Box 64"/>
          <p:cNvSpPr txBox="1">
            <a:spLocks noChangeArrowheads="1"/>
          </p:cNvSpPr>
          <p:nvPr/>
        </p:nvSpPr>
        <p:spPr bwMode="gray">
          <a:xfrm>
            <a:off x="1981200" y="1900535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TRẠNG 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THÁI TỰ NHIÊN</a:t>
            </a:r>
          </a:p>
        </p:txBody>
      </p:sp>
      <p:sp>
        <p:nvSpPr>
          <p:cNvPr id="3078" name="Text Box 65"/>
          <p:cNvSpPr txBox="1">
            <a:spLocks noChangeArrowheads="1"/>
          </p:cNvSpPr>
          <p:nvPr/>
        </p:nvSpPr>
        <p:spPr bwMode="gray">
          <a:xfrm>
            <a:off x="1620838" y="1905000"/>
            <a:ext cx="26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I</a:t>
            </a:r>
          </a:p>
        </p:txBody>
      </p:sp>
      <p:grpSp>
        <p:nvGrpSpPr>
          <p:cNvPr id="3079" name="Group 66"/>
          <p:cNvGrpSpPr>
            <a:grpSpLocks/>
          </p:cNvGrpSpPr>
          <p:nvPr/>
        </p:nvGrpSpPr>
        <p:grpSpPr bwMode="auto">
          <a:xfrm>
            <a:off x="1281113" y="2735113"/>
            <a:ext cx="6797675" cy="1397880"/>
            <a:chOff x="1296" y="1824"/>
            <a:chExt cx="2977" cy="951"/>
          </a:xfrm>
        </p:grpSpPr>
        <p:sp>
          <p:nvSpPr>
            <p:cNvPr id="31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7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10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11" name="Text Box 69"/>
            <p:cNvSpPr txBox="1">
              <a:spLocks noChangeArrowheads="1"/>
            </p:cNvSpPr>
            <p:nvPr/>
          </p:nvSpPr>
          <p:spPr bwMode="gray">
            <a:xfrm>
              <a:off x="1728" y="2464"/>
              <a:ext cx="2160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TÍNH CHẤT VẬT LÍ</a:t>
              </a:r>
            </a:p>
          </p:txBody>
        </p:sp>
        <p:sp>
          <p:nvSpPr>
            <p:cNvPr id="3112" name="Text Box 70"/>
            <p:cNvSpPr txBox="1">
              <a:spLocks noChangeArrowheads="1"/>
            </p:cNvSpPr>
            <p:nvPr/>
          </p:nvSpPr>
          <p:spPr bwMode="gray">
            <a:xfrm>
              <a:off x="1427" y="1886"/>
              <a:ext cx="154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II</a:t>
              </a:r>
            </a:p>
          </p:txBody>
        </p:sp>
      </p:grpSp>
      <p:grpSp>
        <p:nvGrpSpPr>
          <p:cNvPr id="3080" name="Group 71"/>
          <p:cNvGrpSpPr>
            <a:grpSpLocks/>
          </p:cNvGrpSpPr>
          <p:nvPr/>
        </p:nvGrpSpPr>
        <p:grpSpPr bwMode="auto">
          <a:xfrm>
            <a:off x="1281113" y="3619497"/>
            <a:ext cx="6704012" cy="634999"/>
            <a:chOff x="1296" y="1824"/>
            <a:chExt cx="2936" cy="432"/>
          </a:xfrm>
        </p:grpSpPr>
        <p:sp>
          <p:nvSpPr>
            <p:cNvPr id="36" name="AutoShape 72"/>
            <p:cNvSpPr>
              <a:spLocks noChangeArrowheads="1"/>
            </p:cNvSpPr>
            <p:nvPr/>
          </p:nvSpPr>
          <p:spPr bwMode="gray">
            <a:xfrm>
              <a:off x="1496" y="1872"/>
              <a:ext cx="2736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06" name="AutoShape 7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08" name="Text Box 75"/>
            <p:cNvSpPr txBox="1">
              <a:spLocks noChangeArrowheads="1"/>
            </p:cNvSpPr>
            <p:nvPr/>
          </p:nvSpPr>
          <p:spPr bwMode="gray">
            <a:xfrm>
              <a:off x="1408" y="1886"/>
              <a:ext cx="191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III</a:t>
              </a:r>
            </a:p>
          </p:txBody>
        </p:sp>
      </p:grpSp>
      <p:grpSp>
        <p:nvGrpSpPr>
          <p:cNvPr id="3081" name="Group 76"/>
          <p:cNvGrpSpPr>
            <a:grpSpLocks/>
          </p:cNvGrpSpPr>
          <p:nvPr/>
        </p:nvGrpSpPr>
        <p:grpSpPr bwMode="auto">
          <a:xfrm>
            <a:off x="1281113" y="4343400"/>
            <a:ext cx="6797675" cy="635000"/>
            <a:chOff x="1296" y="1824"/>
            <a:chExt cx="2977" cy="432"/>
          </a:xfrm>
        </p:grpSpPr>
        <p:sp>
          <p:nvSpPr>
            <p:cNvPr id="41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7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02" name="AutoShape 7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03" name="Text Box 79"/>
            <p:cNvSpPr txBox="1">
              <a:spLocks noChangeArrowheads="1"/>
            </p:cNvSpPr>
            <p:nvPr/>
          </p:nvSpPr>
          <p:spPr bwMode="gray">
            <a:xfrm>
              <a:off x="1778" y="1904"/>
              <a:ext cx="2160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4" name="Text Box 80"/>
            <p:cNvSpPr txBox="1">
              <a:spLocks noChangeArrowheads="1"/>
            </p:cNvSpPr>
            <p:nvPr/>
          </p:nvSpPr>
          <p:spPr bwMode="gray">
            <a:xfrm>
              <a:off x="1401" y="1886"/>
              <a:ext cx="206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IV</a:t>
              </a:r>
            </a:p>
          </p:txBody>
        </p:sp>
      </p:grpSp>
      <p:grpSp>
        <p:nvGrpSpPr>
          <p:cNvPr id="3082" name="Group 76"/>
          <p:cNvGrpSpPr>
            <a:grpSpLocks/>
          </p:cNvGrpSpPr>
          <p:nvPr/>
        </p:nvGrpSpPr>
        <p:grpSpPr bwMode="auto">
          <a:xfrm>
            <a:off x="1426407" y="5045642"/>
            <a:ext cx="6798430" cy="634601"/>
            <a:chOff x="1296" y="1824"/>
            <a:chExt cx="2977" cy="432"/>
          </a:xfrm>
        </p:grpSpPr>
        <p:sp>
          <p:nvSpPr>
            <p:cNvPr id="47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7" cy="28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AutoShape 7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9" name="Text Box 79"/>
            <p:cNvSpPr txBox="1">
              <a:spLocks noChangeArrowheads="1"/>
            </p:cNvSpPr>
            <p:nvPr/>
          </p:nvSpPr>
          <p:spPr bwMode="gray">
            <a:xfrm>
              <a:off x="1525" y="1896"/>
              <a:ext cx="2160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ĐIỀU CHẾ </a:t>
              </a:r>
            </a:p>
          </p:txBody>
        </p:sp>
        <p:sp>
          <p:nvSpPr>
            <p:cNvPr id="3100" name="Text Box 80"/>
            <p:cNvSpPr txBox="1">
              <a:spLocks noChangeArrowheads="1"/>
            </p:cNvSpPr>
            <p:nvPr/>
          </p:nvSpPr>
          <p:spPr bwMode="gray">
            <a:xfrm>
              <a:off x="1431" y="1886"/>
              <a:ext cx="147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</a:t>
              </a:r>
            </a:p>
          </p:txBody>
        </p:sp>
      </p:grpSp>
      <p:sp>
        <p:nvSpPr>
          <p:cNvPr id="3083" name="AutoShape 5"/>
          <p:cNvSpPr>
            <a:spLocks noChangeArrowheads="1"/>
          </p:cNvSpPr>
          <p:nvPr/>
        </p:nvSpPr>
        <p:spPr bwMode="auto">
          <a:xfrm>
            <a:off x="990600" y="1524000"/>
            <a:ext cx="7467600" cy="42560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Verdana" pitchFamily="34" charset="0"/>
            </a:endParaRPr>
          </a:p>
        </p:txBody>
      </p:sp>
      <p:sp>
        <p:nvSpPr>
          <p:cNvPr id="88" name="AutoShape 8"/>
          <p:cNvSpPr>
            <a:spLocks noChangeAspect="1" noChangeArrowheads="1" noTextEdit="1"/>
          </p:cNvSpPr>
          <p:nvPr/>
        </p:nvSpPr>
        <p:spPr bwMode="gray">
          <a:xfrm flipH="1">
            <a:off x="4343400" y="1828800"/>
            <a:ext cx="1709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74"/>
          <p:cNvSpPr txBox="1">
            <a:spLocks noChangeArrowheads="1"/>
          </p:cNvSpPr>
          <p:nvPr/>
        </p:nvSpPr>
        <p:spPr bwMode="gray">
          <a:xfrm>
            <a:off x="2267534" y="4419600"/>
            <a:ext cx="4932107" cy="45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 CHẤT HÓA HỌC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74"/>
          <p:cNvSpPr txBox="1">
            <a:spLocks noChangeArrowheads="1"/>
          </p:cNvSpPr>
          <p:nvPr/>
        </p:nvSpPr>
        <p:spPr bwMode="gray">
          <a:xfrm>
            <a:off x="2209800" y="3657600"/>
            <a:ext cx="5804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 CHẤT VẬT LÝ- ỨNG DỤNG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74"/>
          <p:cNvSpPr txBox="1">
            <a:spLocks noChangeArrowheads="1"/>
          </p:cNvSpPr>
          <p:nvPr/>
        </p:nvSpPr>
        <p:spPr bwMode="gray">
          <a:xfrm>
            <a:off x="2419934" y="2819400"/>
            <a:ext cx="49321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VỊ TRÍ, CẤU HÌNH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304800"/>
            <a:ext cx="7135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3: CACBON- SILIC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13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5316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TRẠNG THÁI TỰ NHIÊN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024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816579" y="1219200"/>
            <a:ext cx="2140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US" alt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624674" y="2209800"/>
            <a:ext cx="2759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US" alt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32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838200" y="2895600"/>
            <a:ext cx="2469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630739" y="4122738"/>
            <a:ext cx="24934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Than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841019" y="5481638"/>
            <a:ext cx="151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alt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7" name="Group 71"/>
          <p:cNvGrpSpPr>
            <a:grpSpLocks/>
          </p:cNvGrpSpPr>
          <p:nvPr/>
        </p:nvGrpSpPr>
        <p:grpSpPr bwMode="auto">
          <a:xfrm>
            <a:off x="468313" y="981075"/>
            <a:ext cx="8078787" cy="5400675"/>
            <a:chOff x="288" y="336"/>
            <a:chExt cx="5232" cy="3888"/>
          </a:xfrm>
        </p:grpSpPr>
        <p:sp>
          <p:nvSpPr>
            <p:cNvPr id="5150" name="Line 52"/>
            <p:cNvSpPr>
              <a:spLocks noChangeShapeType="1"/>
            </p:cNvSpPr>
            <p:nvPr/>
          </p:nvSpPr>
          <p:spPr bwMode="auto">
            <a:xfrm>
              <a:off x="288" y="336"/>
              <a:ext cx="0" cy="3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Line 53"/>
            <p:cNvSpPr>
              <a:spLocks noChangeShapeType="1"/>
            </p:cNvSpPr>
            <p:nvPr/>
          </p:nvSpPr>
          <p:spPr bwMode="auto">
            <a:xfrm>
              <a:off x="2208" y="336"/>
              <a:ext cx="0" cy="3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Line 54"/>
            <p:cNvSpPr>
              <a:spLocks noChangeShapeType="1"/>
            </p:cNvSpPr>
            <p:nvPr/>
          </p:nvSpPr>
          <p:spPr bwMode="auto">
            <a:xfrm>
              <a:off x="5520" y="336"/>
              <a:ext cx="0" cy="3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Line 55"/>
            <p:cNvSpPr>
              <a:spLocks noChangeShapeType="1"/>
            </p:cNvSpPr>
            <p:nvPr/>
          </p:nvSpPr>
          <p:spPr bwMode="auto">
            <a:xfrm>
              <a:off x="288" y="336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56"/>
            <p:cNvSpPr>
              <a:spLocks noChangeShapeType="1"/>
            </p:cNvSpPr>
            <p:nvPr/>
          </p:nvSpPr>
          <p:spPr bwMode="auto">
            <a:xfrm>
              <a:off x="288" y="4224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57"/>
            <p:cNvSpPr>
              <a:spLocks noChangeShapeType="1"/>
            </p:cNvSpPr>
            <p:nvPr/>
          </p:nvSpPr>
          <p:spPr bwMode="auto">
            <a:xfrm>
              <a:off x="288" y="1200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Line 60"/>
            <p:cNvSpPr>
              <a:spLocks noChangeShapeType="1"/>
            </p:cNvSpPr>
            <p:nvPr/>
          </p:nvSpPr>
          <p:spPr bwMode="auto">
            <a:xfrm>
              <a:off x="2208" y="244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Line 61"/>
            <p:cNvSpPr>
              <a:spLocks noChangeShapeType="1"/>
            </p:cNvSpPr>
            <p:nvPr/>
          </p:nvSpPr>
          <p:spPr bwMode="auto">
            <a:xfrm>
              <a:off x="2208" y="3360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4191000" y="5257800"/>
            <a:ext cx="2870200" cy="1150938"/>
            <a:chOff x="2496" y="3229"/>
            <a:chExt cx="1885" cy="786"/>
          </a:xfrm>
        </p:grpSpPr>
        <p:pic>
          <p:nvPicPr>
            <p:cNvPr id="5146" name="Picture 46" descr="images(7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237"/>
              <a:ext cx="864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7" name="Text Box 47"/>
            <p:cNvSpPr txBox="1">
              <a:spLocks noChangeArrowheads="1"/>
            </p:cNvSpPr>
            <p:nvPr/>
          </p:nvSpPr>
          <p:spPr bwMode="auto">
            <a:xfrm>
              <a:off x="3582" y="3807"/>
              <a:ext cx="79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hlink"/>
                  </a:solidFill>
                </a:rPr>
                <a:t>Màng tế bào</a:t>
              </a:r>
            </a:p>
          </p:txBody>
        </p:sp>
        <p:pic>
          <p:nvPicPr>
            <p:cNvPr id="5148" name="Picture 66" descr="animalCe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229"/>
              <a:ext cx="672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" name="Text Box 67"/>
            <p:cNvSpPr txBox="1">
              <a:spLocks noChangeArrowheads="1"/>
            </p:cNvSpPr>
            <p:nvPr/>
          </p:nvSpPr>
          <p:spPr bwMode="auto">
            <a:xfrm>
              <a:off x="2587" y="3807"/>
              <a:ext cx="49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hlink"/>
                  </a:solidFill>
                </a:rPr>
                <a:t>Tế bào</a:t>
              </a:r>
            </a:p>
          </p:txBody>
        </p:sp>
      </p:grp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5029200" y="1074003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altLang="en-US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endParaRPr lang="en-US" altLang="en-US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7534260" y="1143000"/>
            <a:ext cx="923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hlink"/>
                </a:solidFill>
              </a:rPr>
              <a:t>Than </a:t>
            </a:r>
            <a:r>
              <a:rPr lang="en-US" altLang="en-US" b="1" dirty="0" err="1">
                <a:solidFill>
                  <a:schemeClr val="hlink"/>
                </a:solidFill>
              </a:rPr>
              <a:t>chì</a:t>
            </a:r>
            <a:endParaRPr lang="en-US" altLang="en-US" b="1" dirty="0">
              <a:solidFill>
                <a:schemeClr val="hlink"/>
              </a:solidFill>
            </a:endParaRPr>
          </a:p>
        </p:txBody>
      </p:sp>
      <p:pic>
        <p:nvPicPr>
          <p:cNvPr id="44" name="Picture 51" descr="graphite b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2888" y="990600"/>
            <a:ext cx="992187" cy="111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14" descr="calc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268538"/>
            <a:ext cx="1316038" cy="109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15" descr="dolomi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8775" y="2236788"/>
            <a:ext cx="1154113" cy="112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16" descr="magnes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9275" y="2236788"/>
            <a:ext cx="1155700" cy="112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3833813" y="3343275"/>
            <a:ext cx="741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hlink"/>
                </a:solidFill>
              </a:rPr>
              <a:t>Canxit</a:t>
            </a:r>
          </a:p>
          <a:p>
            <a:pPr algn="ctr" eaLnBrk="1" hangingPunct="1"/>
            <a:r>
              <a:rPr lang="en-US" altLang="en-US" sz="1400" b="1">
                <a:solidFill>
                  <a:schemeClr val="hlink"/>
                </a:solidFill>
              </a:rPr>
              <a:t>CaCO</a:t>
            </a:r>
            <a:r>
              <a:rPr lang="en-US" altLang="en-US" sz="1400" b="1" baseline="-25000">
                <a:solidFill>
                  <a:schemeClr val="hlink"/>
                </a:solidFill>
              </a:rPr>
              <a:t>3</a:t>
            </a:r>
            <a:endParaRPr lang="en-US" altLang="en-US" sz="1400" b="1">
              <a:solidFill>
                <a:schemeClr val="hlink"/>
              </a:solidFill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4938713" y="3343275"/>
            <a:ext cx="2092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hlink"/>
                </a:solidFill>
              </a:rPr>
              <a:t>Đolomit </a:t>
            </a:r>
          </a:p>
          <a:p>
            <a:pPr algn="ctr" eaLnBrk="1" hangingPunct="1"/>
            <a:r>
              <a:rPr lang="en-US" altLang="en-US" sz="1400" b="1">
                <a:solidFill>
                  <a:schemeClr val="hlink"/>
                </a:solidFill>
              </a:rPr>
              <a:t>CaCO</a:t>
            </a:r>
            <a:r>
              <a:rPr lang="en-US" altLang="en-US" sz="1400" b="1" baseline="-25000">
                <a:solidFill>
                  <a:schemeClr val="hlink"/>
                </a:solidFill>
              </a:rPr>
              <a:t>3</a:t>
            </a:r>
            <a:r>
              <a:rPr lang="en-US" altLang="en-US" sz="1400" b="1">
                <a:solidFill>
                  <a:schemeClr val="hlink"/>
                </a:solidFill>
              </a:rPr>
              <a:t>.MgCO</a:t>
            </a:r>
            <a:r>
              <a:rPr lang="en-US" altLang="en-US" sz="1400" b="1" baseline="-25000">
                <a:solidFill>
                  <a:schemeClr val="hlink"/>
                </a:solidFill>
              </a:rPr>
              <a:t>3</a:t>
            </a:r>
            <a:endParaRPr lang="en-US" altLang="en-US" sz="1400" b="1">
              <a:solidFill>
                <a:schemeClr val="hlink"/>
              </a:solidFill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7091363" y="3316288"/>
            <a:ext cx="884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hlink"/>
                </a:solidFill>
              </a:rPr>
              <a:t>Magiezit</a:t>
            </a:r>
          </a:p>
          <a:p>
            <a:pPr algn="ctr" eaLnBrk="1" hangingPunct="1"/>
            <a:r>
              <a:rPr lang="en-US" altLang="en-US" sz="1400" b="1">
                <a:solidFill>
                  <a:schemeClr val="hlink"/>
                </a:solidFill>
              </a:rPr>
              <a:t>MgCO</a:t>
            </a:r>
            <a:r>
              <a:rPr lang="en-US" altLang="en-US" sz="1400" b="1" baseline="-25000">
                <a:solidFill>
                  <a:schemeClr val="hlink"/>
                </a:solidFill>
              </a:rPr>
              <a:t>3</a:t>
            </a:r>
            <a:endParaRPr lang="en-US" altLang="en-US" sz="1400" b="1">
              <a:solidFill>
                <a:schemeClr val="hlink"/>
              </a:solidFill>
            </a:endParaRPr>
          </a:p>
        </p:txBody>
      </p:sp>
      <p:pic>
        <p:nvPicPr>
          <p:cNvPr id="51" name="Picture 29" descr="than 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32238"/>
            <a:ext cx="10239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0" descr="than antrax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3938588"/>
            <a:ext cx="1243012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732213" y="4930775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hlink"/>
                </a:solidFill>
              </a:rPr>
              <a:t>Than antraxit</a:t>
            </a: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5483225" y="4930775"/>
            <a:ext cx="862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hlink"/>
                </a:solidFill>
              </a:rPr>
              <a:t>Than đá</a:t>
            </a:r>
          </a:p>
        </p:txBody>
      </p:sp>
      <p:pic>
        <p:nvPicPr>
          <p:cNvPr id="39" name="Picture 22" descr="u1_t1146734514_AYZd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962400"/>
            <a:ext cx="11572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7089775" y="4876800"/>
            <a:ext cx="83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hlink"/>
                </a:solidFill>
              </a:rPr>
              <a:t>Dầu mỏ</a:t>
            </a:r>
          </a:p>
        </p:txBody>
      </p:sp>
      <p:pic>
        <p:nvPicPr>
          <p:cNvPr id="29735" name="ncode_imageresizer_container_1" descr="kim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1206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304800"/>
            <a:ext cx="5316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TRẠNG THÁI TỰ NHIÊN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4254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42" grpId="0"/>
      <p:bldP spid="43" grpId="0"/>
      <p:bldP spid="48" grpId="0"/>
      <p:bldP spid="49" grpId="0"/>
      <p:bldP spid="50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4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273050"/>
            <a:ext cx="86868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II.VỊ TRÍ VÀ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CẤU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HÌNH ELECTRON NGUYÊN TỬ:</a:t>
            </a:r>
            <a:endParaRPr lang="pt-BR" alt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pt-BR" sz="2200" dirty="0" smtClean="0">
                <a:latin typeface=".VnTime" pitchFamily="34" charset="0"/>
              </a:rPr>
              <a:t>-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Cacbon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thuộc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6; chu kỳ 2; nhóm IVA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- Cấu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hình e nguyên tử: 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pt-BR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pt-BR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pt-BR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số oxi hóa của cacbon là:  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-4, 0, +2, +4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2400" dirty="0">
              <a:latin typeface=".VnTime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21000"/>
            <a:ext cx="4495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3846" y="152400"/>
            <a:ext cx="731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TÍNH CHẤT VẬT LÝ- ỨNG DỤNG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46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5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881681"/>
              </p:ext>
            </p:extLst>
          </p:nvPr>
        </p:nvGraphicFramePr>
        <p:xfrm>
          <a:off x="380999" y="762000"/>
          <a:ext cx="8229601" cy="6456364"/>
        </p:xfrm>
        <a:graphic>
          <a:graphicData uri="http://schemas.openxmlformats.org/drawingml/2006/table">
            <a:tbl>
              <a:tblPr/>
              <a:tblGrid>
                <a:gridCol w="1046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cương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2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Than chì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34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H3.4b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1600200"/>
            <a:ext cx="21550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4" descr="3D-than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2" y="4267200"/>
            <a:ext cx="193675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3325813" y="1524000"/>
            <a:ext cx="2236787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Cấú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3352800" y="4038600"/>
            <a:ext cx="251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alt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endParaRPr lang="en-US" alt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6016625" y="1524000"/>
            <a:ext cx="2136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5994400" y="4038600"/>
            <a:ext cx="261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Mềm,các</a:t>
            </a:r>
            <a:r>
              <a:rPr lang="en-US" alt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2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đen</a:t>
            </a:r>
            <a:endParaRPr lang="en-US" alt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kim</a:t>
            </a:r>
            <a:endParaRPr lang="en-US" alt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altLang="en-US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3846" y="152400"/>
            <a:ext cx="731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TÍNH CHẤT VẬT LÝ- ỨNG DỤNG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38993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2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974</Words>
  <Application>Microsoft Office PowerPoint</Application>
  <PresentationFormat>On-screen Show (4:3)</PresentationFormat>
  <Paragraphs>292</Paragraphs>
  <Slides>23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.VnTime</vt:lpstr>
      <vt:lpstr>Arial</vt:lpstr>
      <vt:lpstr>Calibri</vt:lpstr>
      <vt:lpstr>Symbol</vt:lpstr>
      <vt:lpstr>Tahoma</vt:lpstr>
      <vt:lpstr>Times New Roman</vt:lpstr>
      <vt:lpstr>Verdana</vt:lpstr>
      <vt:lpstr>Wingdings</vt:lpstr>
      <vt:lpstr>Office Theme</vt:lpstr>
      <vt:lpstr>CS ChemDraw Drawing</vt:lpstr>
      <vt:lpstr>Equation</vt:lpstr>
      <vt:lpstr>PowerPoint Presentation</vt:lpstr>
      <vt:lpstr>PowerPoint Presentation</vt:lpstr>
      <vt:lpstr>Bài 15: CACBON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Cacbon vô định hình: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TÍNH CHẤT HOÁ HỌC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ASUS</cp:lastModifiedBy>
  <cp:revision>69</cp:revision>
  <dcterms:created xsi:type="dcterms:W3CDTF">2019-10-25T16:39:58Z</dcterms:created>
  <dcterms:modified xsi:type="dcterms:W3CDTF">2022-07-27T03:14:59Z</dcterms:modified>
</cp:coreProperties>
</file>